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1" r:id="rId10"/>
    <p:sldId id="268" r:id="rId11"/>
    <p:sldId id="270" r:id="rId12"/>
    <p:sldId id="269" r:id="rId13"/>
    <p:sldId id="272" r:id="rId14"/>
    <p:sldId id="310" r:id="rId15"/>
    <p:sldId id="31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282" r:id="rId27"/>
    <p:sldId id="283" r:id="rId28"/>
    <p:sldId id="285" r:id="rId29"/>
    <p:sldId id="291" r:id="rId30"/>
    <p:sldId id="313" r:id="rId31"/>
    <p:sldId id="288" r:id="rId32"/>
    <p:sldId id="289" r:id="rId33"/>
    <p:sldId id="290" r:id="rId34"/>
    <p:sldId id="293" r:id="rId35"/>
    <p:sldId id="312" r:id="rId36"/>
    <p:sldId id="315" r:id="rId37"/>
    <p:sldId id="29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4" r:id="rId47"/>
    <p:sldId id="306" r:id="rId48"/>
    <p:sldId id="307" r:id="rId49"/>
    <p:sldId id="316" r:id="rId50"/>
    <p:sldId id="317" r:id="rId51"/>
    <p:sldId id="309" r:id="rId52"/>
    <p:sldId id="308" r:id="rId53"/>
    <p:sldId id="318" r:id="rId54"/>
    <p:sldId id="320" r:id="rId55"/>
    <p:sldId id="319" r:id="rId56"/>
    <p:sldId id="321" r:id="rId57"/>
    <p:sldId id="322" r:id="rId58"/>
    <p:sldId id="323" r:id="rId59"/>
    <p:sldId id="324" r:id="rId60"/>
    <p:sldId id="286" r:id="rId61"/>
    <p:sldId id="2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28"/>
    <p:restoredTop sz="82353"/>
  </p:normalViewPr>
  <p:slideViewPr>
    <p:cSldViewPr snapToGrid="0" snapToObjects="1" showGuides="1">
      <p:cViewPr>
        <p:scale>
          <a:sx n="96" d="100"/>
          <a:sy n="96" d="100"/>
        </p:scale>
        <p:origin x="136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2FADB-30AB-5C43-84A9-55169D3290CB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AED0-8F2E-434B-A880-61092A85F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1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feature</a:t>
            </a:r>
            <a:r>
              <a:rPr lang="en-US" baseline="0" dirty="0" smtClean="0"/>
              <a:t> engineering http://</a:t>
            </a:r>
            <a:r>
              <a:rPr lang="en-US" baseline="0" dirty="0" err="1" smtClean="0"/>
              <a:t>people.cs.georgetown.edu</a:t>
            </a:r>
            <a:r>
              <a:rPr lang="en-US" baseline="0" dirty="0" smtClean="0"/>
              <a:t>/cosc572/f16/07_linear-models_slides.pdf</a:t>
            </a:r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maxent</a:t>
            </a:r>
            <a:r>
              <a:rPr lang="en-US" dirty="0" smtClean="0"/>
              <a:t> http://</a:t>
            </a:r>
            <a:r>
              <a:rPr lang="en-US" dirty="0" err="1" smtClean="0"/>
              <a:t>www.inf.ed.ac.uk</a:t>
            </a:r>
            <a:r>
              <a:rPr lang="en-US" dirty="0" smtClean="0"/>
              <a:t>/teaching/courses/</a:t>
            </a:r>
            <a:r>
              <a:rPr lang="en-US" dirty="0" err="1" smtClean="0"/>
              <a:t>fnlp</a:t>
            </a:r>
            <a:r>
              <a:rPr lang="en-US" dirty="0" smtClean="0"/>
              <a:t>/lectures/07_slides.pdf</a:t>
            </a:r>
          </a:p>
          <a:p>
            <a:endParaRPr lang="en-US" dirty="0" smtClean="0"/>
          </a:p>
          <a:p>
            <a:r>
              <a:rPr lang="en-US" dirty="0" smtClean="0"/>
              <a:t>but need to understand training!</a:t>
            </a:r>
          </a:p>
          <a:p>
            <a:endParaRPr lang="en-US" dirty="0" smtClean="0"/>
          </a:p>
          <a:p>
            <a:r>
              <a:rPr lang="en-US" dirty="0" smtClean="0"/>
              <a:t>or maybe parts of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people.cs.georgetown.edu</a:t>
            </a:r>
            <a:r>
              <a:rPr lang="en-US" baseline="0" dirty="0" smtClean="0"/>
              <a:t>/cosc572/f16/08_discriminative_slides.pdf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3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baseline="0" dirty="0" smtClean="0"/>
              <a:t>is true. It's an application of the law of total probability: p(</a:t>
            </a:r>
            <a:r>
              <a:rPr lang="en-US" baseline="0" dirty="0" err="1" smtClean="0"/>
              <a:t>x|yz</a:t>
            </a:r>
            <a:r>
              <a:rPr lang="en-US" baseline="0" dirty="0" smtClean="0"/>
              <a:t>) = p(</a:t>
            </a:r>
            <a:r>
              <a:rPr lang="en-US" baseline="0" dirty="0" err="1" smtClean="0"/>
              <a:t>x,y,z</a:t>
            </a:r>
            <a:r>
              <a:rPr lang="en-US" baseline="0" dirty="0" smtClean="0"/>
              <a:t>)/p(</a:t>
            </a:r>
            <a:r>
              <a:rPr lang="en-US" baseline="0" dirty="0" err="1" smtClean="0"/>
              <a:t>y,z</a:t>
            </a:r>
            <a:r>
              <a:rPr lang="en-US" baseline="0" dirty="0" smtClean="0"/>
              <a:t>); sum out x and you get p(</a:t>
            </a:r>
            <a:r>
              <a:rPr lang="en-US" baseline="0" dirty="0" err="1" smtClean="0"/>
              <a:t>y,z</a:t>
            </a:r>
            <a:r>
              <a:rPr lang="en-US" baseline="0" dirty="0" smtClean="0"/>
              <a:t>)/p(</a:t>
            </a:r>
            <a:r>
              <a:rPr lang="en-US" baseline="0" dirty="0" err="1" smtClean="0"/>
              <a:t>y,z</a:t>
            </a:r>
            <a:r>
              <a:rPr lang="en-US" baseline="0" dirty="0" smtClean="0"/>
              <a:t>) = 1</a:t>
            </a:r>
          </a:p>
          <a:p>
            <a:pPr marL="228600" indent="-228600">
              <a:buAutoNum type="alphaUcParenR"/>
            </a:pPr>
            <a:r>
              <a:rPr lang="en-US" baseline="0" dirty="0" smtClean="0"/>
              <a:t>goes to p(x) for the same reason</a:t>
            </a:r>
          </a:p>
          <a:p>
            <a:pPr marL="228600" indent="-228600">
              <a:buAutoNum type="alphaUcParenR"/>
            </a:pPr>
            <a:r>
              <a:rPr lang="en-US" baseline="0" dirty="0" smtClean="0"/>
              <a:t>is true also law of total probability</a:t>
            </a:r>
          </a:p>
          <a:p>
            <a:pPr marL="228600" indent="-228600">
              <a:buAutoNum type="alphaUcParenR"/>
            </a:pPr>
            <a:r>
              <a:rPr lang="en-US" baseline="0" dirty="0" smtClean="0"/>
              <a:t>expand it all out, it's P(</a:t>
            </a:r>
            <a:r>
              <a:rPr lang="en-US" baseline="0" dirty="0" err="1" smtClean="0"/>
              <a:t>z,y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K+KV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82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AED0-8F2E-434B-A880-61092A85F9C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9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8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8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E0308-4D3C-5C40-B79D-8A081F8C2A53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508AA-9684-F947-8CC2-DF9DA07A5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2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Lecture 5: Naive Bayes </a:t>
            </a:r>
            <a:r>
              <a:rPr lang="en-US" dirty="0" smtClean="0"/>
              <a:t>Classification, Features, </a:t>
            </a:r>
            <a:br>
              <a:rPr lang="en-US" dirty="0" smtClean="0"/>
            </a:br>
            <a:r>
              <a:rPr lang="en-US" dirty="0" smtClean="0"/>
              <a:t>Linear Models, Perceptron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348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Nathan Schneider's slides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September 6, 2017</a:t>
            </a:r>
          </a:p>
        </p:txBody>
      </p:sp>
    </p:spTree>
    <p:extLst>
      <p:ext uri="{BB962C8B-B14F-4D97-AF65-F5344CB8AC3E}">
        <p14:creationId xmlns:p14="http://schemas.microsoft.com/office/powerpoint/2010/main" val="57376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probabilistic model that generalizes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estimating p(</a:t>
            </a:r>
            <a:r>
              <a:rPr lang="en-US" dirty="0" err="1" smtClean="0"/>
              <a:t>Y|Filled</a:t>
            </a:r>
            <a:r>
              <a:rPr lang="en-US" dirty="0" smtClean="0"/>
              <a:t> with horrific...) directly,  </a:t>
            </a:r>
            <a:r>
              <a:rPr lang="en-US" dirty="0"/>
              <a:t>l</a:t>
            </a:r>
            <a:r>
              <a:rPr lang="en-US" dirty="0" smtClean="0"/>
              <a:t>et's make two </a:t>
            </a:r>
            <a:r>
              <a:rPr lang="en-US" b="1" dirty="0" smtClean="0"/>
              <a:t>modeling assumptions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b="1" dirty="0" smtClean="0"/>
              <a:t>Bag of Words (</a:t>
            </a:r>
            <a:r>
              <a:rPr lang="en-US" b="1" dirty="0" err="1" smtClean="0"/>
              <a:t>BoW</a:t>
            </a:r>
            <a:r>
              <a:rPr lang="en-US" b="1" dirty="0" smtClean="0"/>
              <a:t>) assumption</a:t>
            </a:r>
            <a:r>
              <a:rPr lang="en-US" dirty="0" smtClean="0"/>
              <a:t>: Assume the order of the words in the document doesn't matter:</a:t>
            </a:r>
            <a:br>
              <a:rPr lang="en-US" dirty="0" smtClean="0"/>
            </a:br>
            <a:r>
              <a:rPr lang="en-US" dirty="0" smtClean="0"/>
              <a:t>p(</a:t>
            </a:r>
            <a:r>
              <a:rPr lang="en-US" dirty="0" err="1" smtClean="0"/>
              <a:t>Y|Filled</a:t>
            </a:r>
            <a:r>
              <a:rPr lang="en-US" dirty="0" smtClean="0"/>
              <a:t> with horrific ...) = P(</a:t>
            </a:r>
            <a:r>
              <a:rPr lang="en-US" dirty="0" err="1" smtClean="0"/>
              <a:t>Y|with</a:t>
            </a:r>
            <a:r>
              <a:rPr lang="en-US" dirty="0" smtClean="0"/>
              <a:t>, horrific, Filled, ...)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a sequence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independent word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630" y="520700"/>
            <a:ext cx="7963045" cy="5816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7699513" y="5857461"/>
            <a:ext cx="476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probabilistic model that generalizes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estimating p(</a:t>
            </a:r>
            <a:r>
              <a:rPr lang="en-US" dirty="0" err="1" smtClean="0"/>
              <a:t>Y|Filled</a:t>
            </a:r>
            <a:r>
              <a:rPr lang="en-US" dirty="0" smtClean="0"/>
              <a:t> with horrific...) directly,  </a:t>
            </a:r>
            <a:r>
              <a:rPr lang="en-US" dirty="0"/>
              <a:t>l</a:t>
            </a:r>
            <a:r>
              <a:rPr lang="en-US" dirty="0" smtClean="0"/>
              <a:t>et's make two </a:t>
            </a:r>
            <a:r>
              <a:rPr lang="en-US" b="1" dirty="0" smtClean="0"/>
              <a:t>modeling assumptions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b="1" dirty="0" smtClean="0"/>
              <a:t>Bag of Words (</a:t>
            </a:r>
            <a:r>
              <a:rPr lang="en-US" b="1" dirty="0" err="1" smtClean="0"/>
              <a:t>BoW</a:t>
            </a:r>
            <a:r>
              <a:rPr lang="en-US" b="1" dirty="0" smtClean="0"/>
              <a:t>) assumption</a:t>
            </a:r>
            <a:r>
              <a:rPr lang="en-US" dirty="0" smtClean="0"/>
              <a:t>: Assume the order of the words in the document doesn't matter:</a:t>
            </a:r>
            <a:br>
              <a:rPr lang="en-US" dirty="0" smtClean="0"/>
            </a:br>
            <a:r>
              <a:rPr lang="en-US" dirty="0" smtClean="0"/>
              <a:t>p(</a:t>
            </a:r>
            <a:r>
              <a:rPr lang="en-US" dirty="0" err="1" smtClean="0"/>
              <a:t>Y|Filled</a:t>
            </a:r>
            <a:r>
              <a:rPr lang="en-US" dirty="0" smtClean="0"/>
              <a:t> with horrific ...) = P(</a:t>
            </a:r>
            <a:r>
              <a:rPr lang="en-US" dirty="0" err="1" smtClean="0"/>
              <a:t>Y|with</a:t>
            </a:r>
            <a:r>
              <a:rPr lang="en-US" dirty="0" smtClean="0"/>
              <a:t>, horrific, Filled, ...)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 called because a </a:t>
            </a:r>
            <a:r>
              <a:rPr lang="en-US" b="1" dirty="0" smtClean="0"/>
              <a:t>bag</a:t>
            </a:r>
            <a:r>
              <a:rPr lang="en-US" dirty="0" smtClean="0"/>
              <a:t> or </a:t>
            </a:r>
            <a:r>
              <a:rPr lang="en-US" b="1" dirty="0" smtClean="0"/>
              <a:t>multiset</a:t>
            </a:r>
            <a:r>
              <a:rPr lang="en-US" dirty="0" smtClean="0"/>
              <a:t> is a data structure that stores counts of elements, but not their order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3157" y="3760915"/>
            <a:ext cx="124745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a sequence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95570" y="3760915"/>
            <a:ext cx="259789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independent word events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probabilistic model that generalizes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BoW</a:t>
            </a:r>
            <a:r>
              <a:rPr lang="en-US" dirty="0" smtClean="0"/>
              <a:t> assumption isn't enough unless you happen to have seen one of 34925's anagrams in your training data (e.g. 4088293). Hence: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 smtClean="0"/>
              <a:t>The </a:t>
            </a:r>
            <a:r>
              <a:rPr lang="en-US" b="1" dirty="0" smtClean="0"/>
              <a:t>naive Bayes assumption</a:t>
            </a:r>
            <a:r>
              <a:rPr lang="en-US" dirty="0" smtClean="0"/>
              <a:t>: Words are independent conditioned on their class:</a:t>
            </a:r>
            <a:br>
              <a:rPr lang="en-US" dirty="0" smtClean="0"/>
            </a:br>
            <a:r>
              <a:rPr lang="en-US" dirty="0" smtClean="0"/>
              <a:t>P(Filled, with, </a:t>
            </a:r>
            <a:r>
              <a:rPr lang="en-US" dirty="0" smtClean="0"/>
              <a:t>horrific... | Y) = P(Filled | Y) x P(with | Y) x P(horrific | Y) ...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Wait, but we were estimating P(</a:t>
            </a:r>
            <a:r>
              <a:rPr lang="en-US" dirty="0" err="1" smtClean="0"/>
              <a:t>Y|with</a:t>
            </a:r>
            <a:r>
              <a:rPr lang="en-US" dirty="0" smtClean="0"/>
              <a:t>, horrific, Filled, ...). What should we do?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Bayes Rule!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6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1) If P is a probability function, which of the following is equal to P(x | y, z)?</a:t>
            </a:r>
          </a:p>
          <a:p>
            <a:pPr lvl="1"/>
            <a:r>
              <a:rPr lang="en-US" sz="3200" dirty="0" smtClean="0"/>
              <a:t>A) P(x) / P(y, z)</a:t>
            </a:r>
          </a:p>
          <a:p>
            <a:pPr lvl="1"/>
            <a:r>
              <a:rPr lang="en-US" sz="3200" dirty="0" smtClean="0"/>
              <a:t>B) P(y)P(z) / P(x, y, z)</a:t>
            </a:r>
          </a:p>
          <a:p>
            <a:pPr lvl="1"/>
            <a:r>
              <a:rPr lang="en-US" sz="3200" dirty="0" smtClean="0"/>
              <a:t>C) P(x, y, z) / P(y, z)</a:t>
            </a:r>
          </a:p>
          <a:p>
            <a:pPr lvl="1"/>
            <a:r>
              <a:rPr lang="en-US" sz="3200" dirty="0" smtClean="0"/>
              <a:t>D) P(x)P(</a:t>
            </a:r>
            <a:r>
              <a:rPr lang="en-US" sz="3200" dirty="0" err="1" smtClean="0"/>
              <a:t>x|y</a:t>
            </a:r>
            <a:r>
              <a:rPr lang="en-US" sz="3200" dirty="0" smtClean="0"/>
              <a:t>)P(</a:t>
            </a:r>
            <a:r>
              <a:rPr lang="en-US" sz="3200" dirty="0" err="1" smtClean="0"/>
              <a:t>x|z</a:t>
            </a:r>
            <a:r>
              <a:rPr lang="en-US" sz="3200" dirty="0" smtClean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65080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463338" cy="490378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2) Which is/are guaranteed to be </a:t>
            </a:r>
            <a:r>
              <a:rPr lang="en-US" sz="3600" dirty="0" smtClean="0"/>
              <a:t>true (assume no null event cases)?</a:t>
            </a:r>
            <a:endParaRPr lang="en-US" sz="3600" dirty="0" smtClean="0"/>
          </a:p>
          <a:p>
            <a:pPr lvl="1"/>
            <a:r>
              <a:rPr lang="en-US" sz="3200" dirty="0" smtClean="0"/>
              <a:t>A) ∀ y ∀ z, </a:t>
            </a:r>
            <a:r>
              <a:rPr lang="en-US" sz="3200" dirty="0" err="1" smtClean="0"/>
              <a:t>Σ</a:t>
            </a:r>
            <a:r>
              <a:rPr lang="en-US" sz="3200" baseline="-25000" dirty="0" err="1" smtClean="0"/>
              <a:t>x</a:t>
            </a:r>
            <a:r>
              <a:rPr lang="en-US" sz="3200" dirty="0" smtClean="0"/>
              <a:t> </a:t>
            </a:r>
            <a:r>
              <a:rPr lang="en-US" sz="3200" dirty="0" smtClean="0"/>
              <a:t>P(x </a:t>
            </a:r>
            <a:r>
              <a:rPr lang="en-US" sz="3200" dirty="0" smtClean="0"/>
              <a:t>| y, z) = 1</a:t>
            </a:r>
          </a:p>
          <a:p>
            <a:pPr lvl="1"/>
            <a:r>
              <a:rPr lang="en-US" sz="3200" dirty="0" smtClean="0"/>
              <a:t>B) ∀ x, </a:t>
            </a:r>
            <a:r>
              <a:rPr lang="en-US" sz="3200" dirty="0" err="1" smtClean="0"/>
              <a:t>Σ</a:t>
            </a:r>
            <a:r>
              <a:rPr lang="en-US" sz="3200" baseline="-25000" dirty="0" err="1" smtClean="0"/>
              <a:t>y</a:t>
            </a:r>
            <a:r>
              <a:rPr lang="en-US" sz="3200" dirty="0" smtClean="0"/>
              <a:t> </a:t>
            </a:r>
            <a:r>
              <a:rPr lang="en-US" sz="3200" dirty="0" err="1" smtClean="0"/>
              <a:t>Σ</a:t>
            </a:r>
            <a:r>
              <a:rPr lang="en-US" sz="3200" baseline="-25000" dirty="0" err="1" smtClean="0"/>
              <a:t>z</a:t>
            </a:r>
            <a:r>
              <a:rPr lang="en-US" sz="3200" dirty="0" smtClean="0"/>
              <a:t> </a:t>
            </a:r>
            <a:r>
              <a:rPr lang="en-US" sz="3200" dirty="0" smtClean="0"/>
              <a:t>P(x </a:t>
            </a:r>
            <a:r>
              <a:rPr lang="en-US" sz="3200" dirty="0" smtClean="0"/>
              <a:t>| y, z) = 1</a:t>
            </a:r>
          </a:p>
          <a:p>
            <a:pPr lvl="1"/>
            <a:r>
              <a:rPr lang="en-US" sz="3200" dirty="0" smtClean="0"/>
              <a:t>C) </a:t>
            </a:r>
            <a:r>
              <a:rPr lang="en-US" sz="3200" dirty="0" err="1" smtClean="0"/>
              <a:t>Σ</a:t>
            </a:r>
            <a:r>
              <a:rPr lang="en-US" sz="3200" baseline="-25000" dirty="0" err="1" smtClean="0"/>
              <a:t>x</a:t>
            </a:r>
            <a:r>
              <a:rPr lang="en-US" sz="3200" dirty="0" smtClean="0"/>
              <a:t> </a:t>
            </a:r>
            <a:r>
              <a:rPr lang="en-US" sz="3200" dirty="0" smtClean="0"/>
              <a:t>P(x</a:t>
            </a:r>
            <a:r>
              <a:rPr lang="en-US" sz="3200" dirty="0" smtClean="0"/>
              <a:t>) = 1</a:t>
            </a:r>
          </a:p>
          <a:p>
            <a:pPr lvl="1"/>
            <a:r>
              <a:rPr lang="en-US" sz="3200" dirty="0" smtClean="0"/>
              <a:t>D) ∀ y ∀ z, </a:t>
            </a:r>
            <a:r>
              <a:rPr lang="en-US" sz="3200" dirty="0" err="1" smtClean="0"/>
              <a:t>Σ</a:t>
            </a:r>
            <a:r>
              <a:rPr lang="en-US" sz="3200" baseline="-25000" dirty="0" err="1" smtClean="0"/>
              <a:t>x</a:t>
            </a:r>
            <a:r>
              <a:rPr lang="en-US" sz="3200" dirty="0" smtClean="0"/>
              <a:t> </a:t>
            </a:r>
            <a:r>
              <a:rPr lang="en-US" sz="3200" dirty="0" smtClean="0"/>
              <a:t>P(x</a:t>
            </a:r>
            <a:r>
              <a:rPr lang="en-US" sz="3200" dirty="0" smtClean="0"/>
              <a:t>) </a:t>
            </a:r>
            <a:r>
              <a:rPr lang="en-US" sz="3200" dirty="0" smtClean="0"/>
              <a:t>P(</a:t>
            </a:r>
            <a:r>
              <a:rPr lang="en-US" sz="3200" dirty="0" err="1" smtClean="0"/>
              <a:t>y|x</a:t>
            </a:r>
            <a:r>
              <a:rPr lang="en-US" sz="3200" dirty="0" smtClean="0"/>
              <a:t>) </a:t>
            </a:r>
            <a:r>
              <a:rPr lang="en-US" sz="3200" dirty="0" smtClean="0"/>
              <a:t>P(</a:t>
            </a:r>
            <a:r>
              <a:rPr lang="en-US" sz="3200" dirty="0" err="1" smtClean="0"/>
              <a:t>z|x</a:t>
            </a:r>
            <a:r>
              <a:rPr lang="en-US" sz="3200" dirty="0" smtClean="0"/>
              <a:t>, y) =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90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of the following is/are equal to P(A|B, C, D)?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) P(B, C, D | A) P(A)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) P(B|C, D) P(B|A, C) P(B |A, D)</a:t>
            </a:r>
          </a:p>
          <a:p>
            <a:pPr lvl="1"/>
            <a:r>
              <a:rPr lang="en-US" dirty="0"/>
              <a:t>3</a:t>
            </a:r>
            <a:r>
              <a:rPr lang="en-US" dirty="0" smtClean="0"/>
              <a:t>) P(D, C, B | A) P(A) / P(D, C, B)</a:t>
            </a:r>
          </a:p>
          <a:p>
            <a:pPr lvl="1"/>
            <a:r>
              <a:rPr lang="en-US" dirty="0"/>
              <a:t>4</a:t>
            </a:r>
            <a:r>
              <a:rPr lang="en-US" dirty="0" smtClean="0"/>
              <a:t>) P(A | D, C, B)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Note that while P(A|B, C, D) ≠ P(B, C, D | A) P(A), </a:t>
            </a:r>
            <a:br>
              <a:rPr lang="en-US" dirty="0" smtClean="0"/>
            </a:br>
            <a:r>
              <a:rPr lang="en-US" dirty="0" err="1" smtClean="0"/>
              <a:t>argmax</a:t>
            </a:r>
            <a:r>
              <a:rPr lang="en-US" baseline="-25000" dirty="0" err="1" smtClean="0"/>
              <a:t>A</a:t>
            </a:r>
            <a:r>
              <a:rPr lang="en-US" dirty="0" smtClean="0"/>
              <a:t> P(A|B, C, D) 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A</a:t>
            </a:r>
            <a:r>
              <a:rPr lang="en-US" dirty="0" smtClean="0"/>
              <a:t> P(B, C, D | A) P(A), and that's what we care about.</a:t>
            </a:r>
          </a:p>
        </p:txBody>
      </p:sp>
    </p:spTree>
    <p:extLst>
      <p:ext uri="{BB962C8B-B14F-4D97-AF65-F5344CB8AC3E}">
        <p14:creationId xmlns:p14="http://schemas.microsoft.com/office/powerpoint/2010/main" val="14143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probabilistic model that generalizes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the assumptions/rule together:</a:t>
            </a:r>
          </a:p>
          <a:p>
            <a:pPr lvl="1"/>
            <a:r>
              <a:rPr lang="en-US" dirty="0" smtClean="0"/>
              <a:t>p(</a:t>
            </a:r>
            <a:r>
              <a:rPr lang="en-US" dirty="0" err="1" smtClean="0"/>
              <a:t>Y|Filled</a:t>
            </a:r>
            <a:r>
              <a:rPr lang="en-US" dirty="0" smtClean="0"/>
              <a:t> with horrific ...) = P(</a:t>
            </a:r>
            <a:r>
              <a:rPr lang="en-US" dirty="0" err="1" smtClean="0"/>
              <a:t>Y|with</a:t>
            </a:r>
            <a:r>
              <a:rPr lang="en-US" dirty="0" smtClean="0"/>
              <a:t>, horrific, Filled, ...) (</a:t>
            </a:r>
            <a:r>
              <a:rPr lang="en-US" dirty="0" err="1" smtClean="0"/>
              <a:t>BoW</a:t>
            </a:r>
            <a:r>
              <a:rPr lang="en-US" dirty="0" smtClean="0"/>
              <a:t> </a:t>
            </a:r>
            <a:r>
              <a:rPr lang="en-US" dirty="0" err="1" smtClean="0"/>
              <a:t>assmptn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                                   ∝ P(Y) x P(with, horrific, Filled, ...|Y) (Bayes' rule)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                                    =  P(Y) x P(</a:t>
            </a:r>
            <a:r>
              <a:rPr lang="en-US" dirty="0" err="1" smtClean="0"/>
              <a:t>with|Y</a:t>
            </a:r>
            <a:r>
              <a:rPr lang="en-US" dirty="0" smtClean="0"/>
              <a:t>) x P(</a:t>
            </a:r>
            <a:r>
              <a:rPr lang="en-US" dirty="0" err="1" smtClean="0"/>
              <a:t>horrific|Y</a:t>
            </a:r>
            <a:r>
              <a:rPr lang="en-US" dirty="0" smtClean="0"/>
              <a:t>) x P(</a:t>
            </a:r>
            <a:r>
              <a:rPr lang="en-US" dirty="0" err="1" smtClean="0"/>
              <a:t>Filled|Y</a:t>
            </a:r>
            <a:r>
              <a:rPr lang="en-US" dirty="0" smtClean="0"/>
              <a:t>)...</a:t>
            </a:r>
            <a:br>
              <a:rPr lang="en-US" dirty="0" smtClean="0"/>
            </a:br>
            <a:r>
              <a:rPr lang="en-US" dirty="0" smtClean="0"/>
              <a:t>                                                    (Naive Bayes </a:t>
            </a:r>
            <a:r>
              <a:rPr lang="en-US" dirty="0" err="1" smtClean="0"/>
              <a:t>assmptn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a good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"all models are wrong, but some are useful" </a:t>
            </a:r>
            <a:r>
              <a:rPr lang="mr-IN" dirty="0" smtClean="0"/>
              <a:t>–</a:t>
            </a:r>
            <a:r>
              <a:rPr lang="en-US" dirty="0" smtClean="0"/>
              <a:t> George Box, statistician</a:t>
            </a:r>
          </a:p>
          <a:p>
            <a:r>
              <a:rPr lang="en-US" dirty="0" smtClean="0"/>
              <a:t>What's wrong with the </a:t>
            </a:r>
            <a:r>
              <a:rPr lang="en-US" dirty="0" err="1" smtClean="0"/>
              <a:t>BoW</a:t>
            </a:r>
            <a:r>
              <a:rPr lang="en-US" dirty="0" smtClean="0"/>
              <a:t> assumption?</a:t>
            </a:r>
          </a:p>
          <a:p>
            <a:r>
              <a:rPr lang="en-US" dirty="0" smtClean="0"/>
              <a:t>What's wrong with the Naive Bayes assumption?</a:t>
            </a:r>
          </a:p>
          <a:p>
            <a:r>
              <a:rPr lang="en-US" dirty="0" smtClean="0"/>
              <a:t>But does it work?</a:t>
            </a:r>
          </a:p>
          <a:p>
            <a:pPr lvl="1"/>
            <a:r>
              <a:rPr lang="en-US" dirty="0" smtClean="0"/>
              <a:t>Yes, for many tasks</a:t>
            </a:r>
          </a:p>
          <a:p>
            <a:pPr lvl="1"/>
            <a:r>
              <a:rPr lang="en-US" dirty="0" smtClean="0"/>
              <a:t>And that's kind of all that matters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Bayes Classifier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endParaRPr lang="en-US" sz="20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from training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 = []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total =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total *=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y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3770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798"/>
            <a:ext cx="10515600" cy="5384202"/>
          </a:xfrm>
        </p:spPr>
        <p:txBody>
          <a:bodyPr>
            <a:normAutofit/>
          </a:bodyPr>
          <a:lstStyle/>
          <a:p>
            <a:r>
              <a:rPr lang="en-US" dirty="0" smtClean="0"/>
              <a:t>Recall the task: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This is a </a:t>
            </a:r>
            <a:r>
              <a:rPr lang="en-US" b="1" dirty="0" smtClean="0"/>
              <a:t>classification</a:t>
            </a:r>
            <a:r>
              <a:rPr lang="en-US" dirty="0" smtClean="0"/>
              <a:t> task: our input is free text but our output is a fixed set of </a:t>
            </a:r>
            <a:r>
              <a:rPr lang="en-US" dirty="0" smtClean="0"/>
              <a:t>labels</a:t>
            </a:r>
            <a:endParaRPr lang="en-US" dirty="0" smtClean="0"/>
          </a:p>
          <a:p>
            <a:r>
              <a:rPr lang="en-US" dirty="0" smtClean="0"/>
              <a:t>In this lecture, input/observed data is denoted </a:t>
            </a:r>
            <a:r>
              <a:rPr lang="en-US" i="1" dirty="0" smtClean="0"/>
              <a:t>x </a:t>
            </a:r>
            <a:r>
              <a:rPr lang="en-US" dirty="0" smtClean="0"/>
              <a:t>(or set 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  <a:r>
              <a:rPr lang="en-US" dirty="0" smtClean="0"/>
              <a:t> </a:t>
            </a:r>
            <a:r>
              <a:rPr lang="en-US" dirty="0" smtClean="0"/>
              <a:t>and output/prediction is </a:t>
            </a:r>
            <a:r>
              <a:rPr lang="en-US" i="1" dirty="0" smtClean="0"/>
              <a:t>y </a:t>
            </a:r>
            <a:r>
              <a:rPr lang="en-US" dirty="0" smtClean="0"/>
              <a:t>(or set </a:t>
            </a:r>
            <a:r>
              <a:rPr lang="en-US" i="1" dirty="0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94" y="1929761"/>
            <a:ext cx="9270488" cy="2535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415313" y="2423886"/>
            <a:ext cx="1045031" cy="10051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70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 smtClean="0"/>
              <a:t>Naive Bayes Learner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45542" y="980660"/>
            <a:ext cx="6474319" cy="52346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Counter()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(Counter())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[y]+=1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for w in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x.split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[y][w]+=1</a:t>
            </a:r>
          </a:p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[], []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[c]/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w, score in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[c].items():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] = score/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cscores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endParaRPr lang="en-US" sz="20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4775" y="5403245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464238" y="5549019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663402" y="5875591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probability or other value that is </a:t>
            </a:r>
            <a:r>
              <a:rPr lang="en-US" b="1" dirty="0" smtClean="0"/>
              <a:t>learned</a:t>
            </a:r>
            <a:r>
              <a:rPr lang="en-US" dirty="0" smtClean="0"/>
              <a:t> and used by the classifier is called a </a:t>
            </a:r>
            <a:r>
              <a:rPr lang="en-US" b="1" dirty="0" smtClean="0"/>
              <a:t>parameter</a:t>
            </a:r>
            <a:r>
              <a:rPr lang="en-US" dirty="0"/>
              <a:t> </a:t>
            </a:r>
            <a:r>
              <a:rPr lang="en-US" dirty="0" smtClean="0"/>
              <a:t>(e.g. everything the learner sent the classifier)</a:t>
            </a:r>
          </a:p>
          <a:p>
            <a:r>
              <a:rPr lang="en-US" dirty="0" smtClean="0"/>
              <a:t>Naive Bayes has two kinds of parameters:</a:t>
            </a:r>
          </a:p>
          <a:p>
            <a:pPr lvl="1"/>
            <a:r>
              <a:rPr lang="en-US" dirty="0" smtClean="0"/>
              <a:t>Class prior distribution </a:t>
            </a:r>
            <a:r>
              <a:rPr lang="en-US" b="1" dirty="0"/>
              <a:t>P</a:t>
            </a:r>
            <a:r>
              <a:rPr lang="en-US" b="1" dirty="0" smtClean="0"/>
              <a:t>(Y)</a:t>
            </a:r>
            <a:r>
              <a:rPr lang="en-US" dirty="0" smtClean="0"/>
              <a:t> = belief in the class</a:t>
            </a:r>
          </a:p>
          <a:p>
            <a:pPr lvl="1"/>
            <a:r>
              <a:rPr lang="en-US" dirty="0" smtClean="0"/>
              <a:t>Likelihood distribution </a:t>
            </a:r>
            <a:r>
              <a:rPr lang="en-US" b="1" dirty="0" smtClean="0"/>
              <a:t>P(W|Y)</a:t>
            </a:r>
            <a:r>
              <a:rPr lang="en-US" dirty="0" smtClean="0"/>
              <a:t> = likelihood of observing a word in a class</a:t>
            </a:r>
          </a:p>
          <a:p>
            <a:r>
              <a:rPr lang="en-US" dirty="0" smtClean="0"/>
              <a:t>If there are K classes and V words, how many parameters are in a Naive Bayes classifier?</a:t>
            </a:r>
          </a:p>
        </p:txBody>
      </p:sp>
    </p:spTree>
    <p:extLst>
      <p:ext uri="{BB962C8B-B14F-4D97-AF65-F5344CB8AC3E}">
        <p14:creationId xmlns:p14="http://schemas.microsoft.com/office/powerpoint/2010/main" val="8849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Practicalities: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Recall: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  <a:b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r>
              <a:rPr lang="en-US" dirty="0" smtClean="0"/>
              <a:t> </a:t>
            </a:r>
          </a:p>
          <a:p>
            <a:r>
              <a:rPr lang="en-US" dirty="0" smtClean="0"/>
              <a:t>What if you see a new word, or word unassociated with that class, at test time?</a:t>
            </a:r>
          </a:p>
          <a:p>
            <a:r>
              <a:rPr lang="en-US" dirty="0" smtClean="0"/>
              <a:t>Whole probability will be 0!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3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(add-1)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 smtClean="0"/>
              <a:t>Assume we've seen a special symbol called OOV (out of vocabulary) once per class. And assume we've seen all possibilities once more.</a:t>
            </a:r>
          </a:p>
          <a:p>
            <a:r>
              <a:rPr lang="en-US" dirty="0" smtClean="0"/>
              <a:t>Before: p(wonderful | </a:t>
            </a:r>
            <a:r>
              <a:rPr lang="en-US" dirty="0" err="1" smtClean="0"/>
              <a:t>pos</a:t>
            </a:r>
            <a:r>
              <a:rPr lang="en-US" dirty="0" smtClean="0"/>
              <a:t>) = count(wonderful, </a:t>
            </a:r>
            <a:r>
              <a:rPr lang="en-US" dirty="0" err="1" smtClean="0"/>
              <a:t>pos</a:t>
            </a:r>
            <a:r>
              <a:rPr lang="en-US" dirty="0" smtClean="0"/>
              <a:t>)/count(*, </a:t>
            </a:r>
            <a:r>
              <a:rPr lang="en-US" dirty="0" err="1" smtClean="0"/>
              <a:t>pos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          p(terrible | </a:t>
            </a:r>
            <a:r>
              <a:rPr lang="en-US" dirty="0" err="1" smtClean="0"/>
              <a:t>pos</a:t>
            </a:r>
            <a:r>
              <a:rPr lang="en-US" dirty="0" smtClean="0"/>
              <a:t>) = count(terrible, </a:t>
            </a:r>
            <a:r>
              <a:rPr lang="en-US" dirty="0" err="1" smtClean="0"/>
              <a:t>pos</a:t>
            </a:r>
            <a:r>
              <a:rPr lang="en-US" dirty="0" smtClean="0"/>
              <a:t>) = 0/count(*, </a:t>
            </a:r>
            <a:r>
              <a:rPr lang="en-US" dirty="0" err="1" smtClean="0"/>
              <a:t>pos</a:t>
            </a:r>
            <a:r>
              <a:rPr lang="en-US" dirty="0" smtClean="0"/>
              <a:t>) = 0!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/>
                <a:gridCol w="1232452"/>
                <a:gridCol w="11131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vocabulary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wonderful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(5000</a:t>
                      </a:r>
                      <a:r>
                        <a:rPr lang="en-US" baseline="0" dirty="0" smtClean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147808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167585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(add-1)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4351338"/>
          </a:xfrm>
        </p:spPr>
        <p:txBody>
          <a:bodyPr/>
          <a:lstStyle/>
          <a:p>
            <a:r>
              <a:rPr lang="en-US" dirty="0" smtClean="0"/>
              <a:t>Assume we've seen a special symbol called OOV (out of vocabulary) once per class. And assume we've seen all possibilities once more.</a:t>
            </a:r>
          </a:p>
          <a:p>
            <a:r>
              <a:rPr lang="en-US" dirty="0" smtClean="0"/>
              <a:t>After: p(wonderful | </a:t>
            </a:r>
            <a:r>
              <a:rPr lang="en-US" dirty="0" err="1" smtClean="0"/>
              <a:t>pos</a:t>
            </a:r>
            <a:r>
              <a:rPr lang="en-US" dirty="0" smtClean="0"/>
              <a:t>) = </a:t>
            </a:r>
            <a:br>
              <a:rPr lang="en-US" dirty="0" smtClean="0"/>
            </a:br>
            <a:r>
              <a:rPr lang="en-US" dirty="0" smtClean="0"/>
              <a:t>                     [count(wonderful, </a:t>
            </a:r>
            <a:r>
              <a:rPr lang="en-US" dirty="0" err="1" smtClean="0"/>
              <a:t>pos</a:t>
            </a:r>
            <a:r>
              <a:rPr lang="en-US" dirty="0" smtClean="0"/>
              <a:t>)+1]/</a:t>
            </a:r>
            <a:r>
              <a:rPr lang="en-US" dirty="0"/>
              <a:t>[</a:t>
            </a:r>
            <a:r>
              <a:rPr lang="en-US" dirty="0" smtClean="0"/>
              <a:t>count(*, </a:t>
            </a:r>
            <a:r>
              <a:rPr lang="en-US" dirty="0" err="1" smtClean="0"/>
              <a:t>pos</a:t>
            </a:r>
            <a:r>
              <a:rPr lang="en-US" dirty="0" smtClean="0"/>
              <a:t>) + |V|+1]</a:t>
            </a:r>
            <a:br>
              <a:rPr lang="en-US" dirty="0" smtClean="0"/>
            </a:br>
            <a:r>
              <a:rPr lang="en-US" dirty="0" smtClean="0"/>
              <a:t>p(terrible | </a:t>
            </a:r>
            <a:r>
              <a:rPr lang="en-US" dirty="0" err="1" smtClean="0"/>
              <a:t>pos</a:t>
            </a:r>
            <a:r>
              <a:rPr lang="en-US" dirty="0" smtClean="0"/>
              <a:t>)  = p(OOV | </a:t>
            </a:r>
            <a:r>
              <a:rPr lang="en-US" dirty="0" err="1" smtClean="0"/>
              <a:t>pos</a:t>
            </a:r>
            <a:r>
              <a:rPr lang="en-US" dirty="0" smtClean="0"/>
              <a:t>) = 1/[count(*, </a:t>
            </a:r>
            <a:r>
              <a:rPr lang="en-US" dirty="0" err="1" smtClean="0"/>
              <a:t>pos</a:t>
            </a:r>
            <a:r>
              <a:rPr lang="en-US" dirty="0" smtClean="0"/>
              <a:t>) + |V|+1]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/>
                <a:gridCol w="1232452"/>
                <a:gridCol w="11131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vocabulary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wonderful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(5000</a:t>
                      </a:r>
                      <a:r>
                        <a:rPr lang="en-US" baseline="0" dirty="0" smtClean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147808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167585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24180"/>
              </p:ext>
            </p:extLst>
          </p:nvPr>
        </p:nvGraphicFramePr>
        <p:xfrm>
          <a:off x="6279321" y="4187371"/>
          <a:ext cx="454770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42"/>
                <a:gridCol w="1605873"/>
                <a:gridCol w="14833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vocabulary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wonderful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...+1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(</a:t>
                      </a:r>
                      <a:r>
                        <a:rPr lang="en-US" dirty="0" smtClean="0"/>
                        <a:t>5001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147808+5001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167585+5001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1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Generalization: Additive (</a:t>
            </a:r>
            <a:r>
              <a:rPr lang="en-US" dirty="0" err="1" smtClean="0"/>
              <a:t>Lidstone</a:t>
            </a:r>
            <a:r>
              <a:rPr lang="en-US" dirty="0" smtClean="0"/>
              <a:t>)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82" y="1359383"/>
            <a:ext cx="10515600" cy="2069617"/>
          </a:xfrm>
        </p:spPr>
        <p:txBody>
          <a:bodyPr/>
          <a:lstStyle/>
          <a:p>
            <a:r>
              <a:rPr lang="en-US" dirty="0" smtClean="0"/>
              <a:t>We can use values other than 1. In general we use α</a:t>
            </a:r>
            <a:endParaRPr lang="en-US" dirty="0" smtClean="0"/>
          </a:p>
          <a:p>
            <a:r>
              <a:rPr lang="en-US" dirty="0" smtClean="0"/>
              <a:t>p(wonderful </a:t>
            </a:r>
            <a:r>
              <a:rPr lang="en-US" dirty="0" smtClean="0"/>
              <a:t>| </a:t>
            </a:r>
            <a:r>
              <a:rPr lang="en-US" dirty="0" err="1" smtClean="0"/>
              <a:t>pos</a:t>
            </a:r>
            <a:r>
              <a:rPr lang="en-US" dirty="0" smtClean="0"/>
              <a:t>) =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dirty="0" smtClean="0"/>
              <a:t> </a:t>
            </a:r>
            <a:r>
              <a:rPr lang="en-US" dirty="0" smtClean="0"/>
              <a:t>[count(wonderful, </a:t>
            </a:r>
            <a:r>
              <a:rPr lang="en-US" dirty="0" err="1" smtClean="0"/>
              <a:t>pos</a:t>
            </a:r>
            <a:r>
              <a:rPr lang="en-US" dirty="0" smtClean="0"/>
              <a:t>)+</a:t>
            </a:r>
            <a:r>
              <a:rPr lang="en-US" b="1" dirty="0" smtClean="0"/>
              <a:t>α</a:t>
            </a:r>
            <a:r>
              <a:rPr lang="en-US" dirty="0" smtClean="0"/>
              <a:t>]/[</a:t>
            </a:r>
            <a:r>
              <a:rPr lang="en-US" dirty="0" smtClean="0"/>
              <a:t>count(*, </a:t>
            </a:r>
            <a:r>
              <a:rPr lang="en-US" dirty="0" err="1" smtClean="0"/>
              <a:t>pos</a:t>
            </a:r>
            <a:r>
              <a:rPr lang="en-US" dirty="0" smtClean="0"/>
              <a:t>) + </a:t>
            </a:r>
            <a:r>
              <a:rPr lang="en-US" b="1" dirty="0" smtClean="0"/>
              <a:t>α</a:t>
            </a:r>
            <a:r>
              <a:rPr lang="en-US" dirty="0" smtClean="0"/>
              <a:t>|V|+</a:t>
            </a:r>
            <a:r>
              <a:rPr lang="en-US" b="1" dirty="0" smtClean="0"/>
              <a:t>α</a:t>
            </a:r>
            <a:r>
              <a:rPr lang="en-US" dirty="0" smtClean="0"/>
              <a:t>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p(terrible | </a:t>
            </a:r>
            <a:r>
              <a:rPr lang="en-US" dirty="0" err="1" smtClean="0"/>
              <a:t>pos</a:t>
            </a:r>
            <a:r>
              <a:rPr lang="en-US" dirty="0" smtClean="0"/>
              <a:t>)  = p(OOV | </a:t>
            </a:r>
            <a:r>
              <a:rPr lang="en-US" dirty="0" err="1" smtClean="0"/>
              <a:t>pos</a:t>
            </a:r>
            <a:r>
              <a:rPr lang="en-US" dirty="0" smtClean="0"/>
              <a:t>) = </a:t>
            </a:r>
            <a:r>
              <a:rPr lang="en-US" b="1" dirty="0" smtClean="0"/>
              <a:t>α</a:t>
            </a:r>
            <a:r>
              <a:rPr lang="en-US" dirty="0" smtClean="0"/>
              <a:t>/[</a:t>
            </a:r>
            <a:r>
              <a:rPr lang="en-US" dirty="0" smtClean="0"/>
              <a:t>count(*, </a:t>
            </a:r>
            <a:r>
              <a:rPr lang="en-US" dirty="0" err="1" smtClean="0"/>
              <a:t>pos</a:t>
            </a:r>
            <a:r>
              <a:rPr lang="en-US" dirty="0" smtClean="0"/>
              <a:t>) + </a:t>
            </a:r>
            <a:r>
              <a:rPr lang="en-US" b="1" dirty="0" smtClean="0"/>
              <a:t>α</a:t>
            </a:r>
            <a:r>
              <a:rPr lang="en-US" dirty="0" smtClean="0"/>
              <a:t>|V|+</a:t>
            </a:r>
            <a:r>
              <a:rPr lang="en-US" b="1" dirty="0" smtClean="0"/>
              <a:t>α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19929"/>
              </p:ext>
            </p:extLst>
          </p:nvPr>
        </p:nvGraphicFramePr>
        <p:xfrm>
          <a:off x="1038087" y="4372791"/>
          <a:ext cx="371944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809"/>
                <a:gridCol w="1232452"/>
                <a:gridCol w="11131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vocabulary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wonderful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(5000</a:t>
                      </a:r>
                      <a:r>
                        <a:rPr lang="en-US" baseline="0" dirty="0" smtClean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147808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167585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97911"/>
              </p:ext>
            </p:extLst>
          </p:nvPr>
        </p:nvGraphicFramePr>
        <p:xfrm>
          <a:off x="6096000" y="4198778"/>
          <a:ext cx="548860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189"/>
                <a:gridCol w="2097032"/>
                <a:gridCol w="16313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vocabulary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wonderful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228.5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...+0.5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...+0.5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 (5000</a:t>
                      </a:r>
                      <a:r>
                        <a:rPr lang="en-US" baseline="0" dirty="0" smtClean="0"/>
                        <a:t> types)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147808+2500.5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167585+2500.5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57391" y="3737113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α=0.5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3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Practicalities: Underflow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 smtClean="0"/>
              <a:t>Recall: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*= </a:t>
            </a: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</a:t>
            </a:r>
            <a:endParaRPr lang="en-US" dirty="0" smtClean="0"/>
          </a:p>
          <a:p>
            <a:r>
              <a:rPr lang="en-US" dirty="0" smtClean="0"/>
              <a:t>x may be long! </a:t>
            </a:r>
            <a:r>
              <a:rPr lang="en-US" dirty="0" err="1" smtClean="0"/>
              <a:t>wprobs</a:t>
            </a:r>
            <a:r>
              <a:rPr lang="en-US" dirty="0" smtClean="0"/>
              <a:t>[w][c] may be small!</a:t>
            </a:r>
          </a:p>
          <a:p>
            <a:r>
              <a:rPr lang="en-US" dirty="0" smtClean="0"/>
              <a:t>But remember log math!</a:t>
            </a:r>
          </a:p>
          <a:p>
            <a:pPr lvl="1"/>
            <a:r>
              <a:rPr lang="en-US" dirty="0" err="1" smtClean="0"/>
              <a:t>exp</a:t>
            </a:r>
            <a:r>
              <a:rPr lang="en-US" dirty="0" smtClean="0"/>
              <a:t>(log(x)) = x</a:t>
            </a:r>
          </a:p>
          <a:p>
            <a:pPr lvl="1"/>
            <a:r>
              <a:rPr lang="en-US" dirty="0" smtClean="0"/>
              <a:t>log(</a:t>
            </a:r>
            <a:r>
              <a:rPr lang="en-US" dirty="0" err="1" smtClean="0"/>
              <a:t>xy</a:t>
            </a:r>
            <a:r>
              <a:rPr lang="en-US" dirty="0" smtClean="0"/>
              <a:t>) = log(x)+log(y)</a:t>
            </a:r>
          </a:p>
          <a:p>
            <a:pPr lvl="1"/>
            <a:r>
              <a:rPr lang="en-US" dirty="0" smtClean="0"/>
              <a:t>∀x, y &gt; 0, x &gt; y ⟺ log(x) &gt; log(y)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123"/>
          <a:stretch/>
        </p:blipFill>
        <p:spPr>
          <a:xfrm>
            <a:off x="7858538" y="1825625"/>
            <a:ext cx="3495261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07" y="3862110"/>
            <a:ext cx="3462753" cy="244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180" y="3529841"/>
            <a:ext cx="4768215" cy="229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Underflow with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 smtClean="0"/>
              <a:t>Now: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  <a:b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total += log(</a:t>
            </a: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[w][c])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63" y="2077244"/>
            <a:ext cx="2832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5289"/>
          </a:xfrm>
        </p:spPr>
        <p:txBody>
          <a:bodyPr/>
          <a:lstStyle/>
          <a:p>
            <a:r>
              <a:rPr lang="en-US" dirty="0" smtClean="0"/>
              <a:t>Reminder: Using Bayes' Rule interpretation of the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371" y="5401808"/>
            <a:ext cx="44785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"I will generate a positive </a:t>
            </a:r>
            <a:br>
              <a:rPr lang="en-US" sz="3200" dirty="0" smtClean="0"/>
            </a:br>
            <a:r>
              <a:rPr lang="en-US" sz="3200" dirty="0" smtClean="0"/>
              <a:t>review"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288587" y="381703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49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P(C)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72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P(W|C)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170057" y="4140199"/>
            <a:ext cx="29993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"word to express</a:t>
            </a:r>
            <a:br>
              <a:rPr lang="en-US" sz="3200" dirty="0" smtClean="0"/>
            </a:br>
            <a:r>
              <a:rPr lang="en-US" sz="3200" dirty="0" smtClean="0"/>
              <a:t>my sentiment"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281" y="4034759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8938" y="3858195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3977118" y="4360453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</a:t>
            </a:r>
            <a:r>
              <a:rPr lang="en-US" sz="3200" dirty="0" err="1" smtClean="0"/>
              <a:t>pos</a:t>
            </a:r>
            <a:r>
              <a:rPr lang="en-US" sz="3200" dirty="0" smtClean="0"/>
              <a:t>"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0227717" y="4393625"/>
            <a:ext cx="1381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"great"</a:t>
            </a:r>
            <a:endParaRPr lang="en-US" sz="3200" dirty="0"/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99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4" grpId="0"/>
      <p:bldP spid="16" grpId="0"/>
      <p:bldP spid="17" grpId="0"/>
      <p:bldP spid="20" grpId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have events A, B, C, D and are given:</a:t>
            </a:r>
            <a:br>
              <a:rPr lang="en-US" dirty="0" smtClean="0"/>
            </a:br>
            <a:r>
              <a:rPr lang="en-US" dirty="0" smtClean="0"/>
              <a:t>   P(A) = 0.5              P(A,B) = 0.25</a:t>
            </a:r>
            <a:br>
              <a:rPr lang="en-US" dirty="0" smtClean="0"/>
            </a:br>
            <a:r>
              <a:rPr lang="en-US" dirty="0" smtClean="0"/>
              <a:t>   P(B) = 0.3              P(B|C) = 0.2</a:t>
            </a:r>
            <a:br>
              <a:rPr lang="en-US" dirty="0" smtClean="0"/>
            </a:br>
            <a:r>
              <a:rPr lang="en-US" dirty="0" smtClean="0"/>
              <a:t>   P(C) = 0.6              P(A|B,C) = 0.1</a:t>
            </a:r>
            <a:br>
              <a:rPr lang="en-US" dirty="0" smtClean="0"/>
            </a:br>
            <a:r>
              <a:rPr lang="en-US" dirty="0" smtClean="0"/>
              <a:t>   P(D) = 0.4              P(B|A,C) = 0.7</a:t>
            </a:r>
          </a:p>
          <a:p>
            <a:r>
              <a:rPr lang="en-US" dirty="0" smtClean="0"/>
              <a:t>Compute P(A,B,C)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0.3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0.012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0.5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0.15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Previous Rule-Based Classifier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'yay', 'love', ...}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'terrible', 'boo', ...}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score -=1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return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y</a:t>
            </a:r>
            <a:endParaRPr lang="en-US" sz="32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9516949" y="1944913"/>
            <a:ext cx="18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our </a:t>
            </a:r>
            <a:r>
              <a:rPr lang="en-US" dirty="0" err="1" smtClean="0"/>
              <a:t>pos</a:t>
            </a:r>
            <a:r>
              <a:rPr lang="en-US" dirty="0" smtClean="0"/>
              <a:t>/</a:t>
            </a:r>
            <a:r>
              <a:rPr lang="en-US" dirty="0" err="1" smtClean="0"/>
              <a:t>neg</a:t>
            </a:r>
            <a:endParaRPr lang="en-US" dirty="0" smtClean="0"/>
          </a:p>
          <a:p>
            <a:r>
              <a:rPr lang="en-US" dirty="0" smtClean="0"/>
              <a:t>word list!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8846458" y="2268079"/>
            <a:ext cx="670491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300" y="2977492"/>
            <a:ext cx="233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example</a:t>
            </a:r>
          </a:p>
          <a:p>
            <a:r>
              <a:rPr lang="en-US" dirty="0" smtClean="0"/>
              <a:t>code from lecture 2</a:t>
            </a:r>
          </a:p>
          <a:p>
            <a:r>
              <a:rPr lang="en-US" dirty="0" smtClean="0"/>
              <a:t>is slightly different but</a:t>
            </a:r>
          </a:p>
          <a:p>
            <a:r>
              <a:rPr lang="en-US" dirty="0" smtClean="0"/>
              <a:t>functionally equivalent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88164"/>
            <a:ext cx="10515600" cy="29981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Consider the frequency table above. What is P(</a:t>
            </a:r>
            <a:r>
              <a:rPr lang="en-US" dirty="0" err="1" smtClean="0"/>
              <a:t>great|pos</a:t>
            </a:r>
            <a:r>
              <a:rPr lang="en-US" dirty="0" smtClean="0"/>
              <a:t>), adjusted with Laplace smoothing?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5/47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3/15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4/7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4/15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5.5/23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5/16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 smtClean="0"/>
              <a:t>5/20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07661"/>
              </p:ext>
            </p:extLst>
          </p:nvPr>
        </p:nvGraphicFramePr>
        <p:xfrm>
          <a:off x="4174434" y="1266445"/>
          <a:ext cx="356483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806"/>
                <a:gridCol w="795748"/>
                <a:gridCol w="743280"/>
              </a:tblGrid>
              <a:tr h="3536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 smtClean="0"/>
                        <a:t>great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 smtClean="0"/>
                        <a:t>think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 smtClean="0"/>
                        <a:t>horrible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53661">
                <a:tc>
                  <a:txBody>
                    <a:bodyPr/>
                    <a:lstStyle/>
                    <a:p>
                      <a:r>
                        <a:rPr lang="en-US" dirty="0" smtClean="0"/>
                        <a:t>extra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64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Engineering: getting better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65365"/>
            <a:ext cx="6304723" cy="4696896"/>
          </a:xfrm>
        </p:spPr>
        <p:txBody>
          <a:bodyPr>
            <a:normAutofit/>
          </a:bodyPr>
          <a:lstStyle/>
          <a:p>
            <a:r>
              <a:rPr lang="en-US" dirty="0" smtClean="0"/>
              <a:t>In general we call the elements of the representation we feed to a classifier/learner/predictor/etc. </a:t>
            </a:r>
            <a:r>
              <a:rPr lang="en-US" b="1" dirty="0" smtClean="0"/>
              <a:t>features</a:t>
            </a:r>
            <a:r>
              <a:rPr lang="en-US" dirty="0" smtClean="0"/>
              <a:t> (note: different sources may use different language here)</a:t>
            </a:r>
          </a:p>
          <a:p>
            <a:r>
              <a:rPr lang="en-US" dirty="0" smtClean="0"/>
              <a:t>So far, we have been using single words as our features (subject to a particular definition of what a word is)</a:t>
            </a:r>
          </a:p>
          <a:p>
            <a:r>
              <a:rPr lang="en-US" dirty="0" smtClean="0"/>
              <a:t>What else about a review might give us clues as to its sentiment?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721" r="60742" b="35162"/>
          <a:stretch/>
        </p:blipFill>
        <p:spPr>
          <a:xfrm>
            <a:off x="7018470" y="2554873"/>
            <a:ext cx="2629113" cy="2451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738" t="8014" b="28115"/>
          <a:stretch/>
        </p:blipFill>
        <p:spPr>
          <a:xfrm>
            <a:off x="9647583" y="2077314"/>
            <a:ext cx="1391478" cy="35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8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4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Bigrams ("not good", "Wall </a:t>
            </a:r>
            <a:r>
              <a:rPr lang="en-US" dirty="0"/>
              <a:t>S</a:t>
            </a:r>
            <a:r>
              <a:rPr lang="en-US" dirty="0" smtClean="0"/>
              <a:t>treet")</a:t>
            </a:r>
          </a:p>
          <a:p>
            <a:pPr lvl="1"/>
            <a:r>
              <a:rPr lang="en-US" dirty="0" smtClean="0"/>
              <a:t>Aside: </a:t>
            </a:r>
            <a:r>
              <a:rPr lang="en-US" dirty="0" err="1" smtClean="0"/>
              <a:t>NLPish</a:t>
            </a:r>
            <a:r>
              <a:rPr lang="en-US" dirty="0" smtClean="0"/>
              <a:t> for lengths of word sequence: unigram, bigram, trigram, 4-gram, ...</a:t>
            </a:r>
          </a:p>
          <a:p>
            <a:r>
              <a:rPr lang="en-US" dirty="0" smtClean="0"/>
              <a:t>normalized unigrams</a:t>
            </a:r>
          </a:p>
          <a:p>
            <a:pPr lvl="1"/>
            <a:r>
              <a:rPr lang="en-US" dirty="0" smtClean="0"/>
              <a:t>root form: "like" (instead of "liked", "liking", etc.) (cf. morphology lecture)</a:t>
            </a:r>
          </a:p>
          <a:p>
            <a:pPr lvl="1"/>
            <a:r>
              <a:rPr lang="en-US" dirty="0" err="1" smtClean="0"/>
              <a:t>uncapitalized</a:t>
            </a:r>
            <a:r>
              <a:rPr lang="en-US" dirty="0" smtClean="0"/>
              <a:t> ("great!!!" instead of "Great!!!", "GREAT!!!")</a:t>
            </a:r>
          </a:p>
          <a:p>
            <a:pPr lvl="1"/>
            <a:r>
              <a:rPr lang="en-US" dirty="0" err="1" smtClean="0"/>
              <a:t>punc</a:t>
            </a:r>
            <a:r>
              <a:rPr lang="en-US" dirty="0" smtClean="0"/>
              <a:t>-normalized ("Great!" instead of "Great!!!", "Great!!!!!")</a:t>
            </a:r>
          </a:p>
          <a:p>
            <a:pPr lvl="1"/>
            <a:r>
              <a:rPr lang="en-US" dirty="0" smtClean="0"/>
              <a:t>spelling correction ("great" instead of "</a:t>
            </a:r>
            <a:r>
              <a:rPr lang="en-US" dirty="0" err="1" smtClean="0"/>
              <a:t>greate</a:t>
            </a:r>
            <a:r>
              <a:rPr lang="en-US" dirty="0" smtClean="0"/>
              <a:t>"...or "grate"??)</a:t>
            </a:r>
          </a:p>
          <a:p>
            <a:r>
              <a:rPr lang="en-US" dirty="0" smtClean="0"/>
              <a:t>length of the document (maybe positive reviews are shorter?)</a:t>
            </a:r>
          </a:p>
          <a:p>
            <a:pPr lvl="1"/>
            <a:r>
              <a:rPr lang="en-US" dirty="0" smtClean="0"/>
              <a:t>average (max? min?) length of words</a:t>
            </a:r>
          </a:p>
          <a:p>
            <a:r>
              <a:rPr lang="en-US" dirty="0" smtClean="0"/>
              <a:t>other properties </a:t>
            </a:r>
          </a:p>
          <a:p>
            <a:pPr lvl="1"/>
            <a:r>
              <a:rPr lang="en-US" dirty="0" smtClean="0"/>
              <a:t>contains sequence of all-caps words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uthor id</a:t>
            </a:r>
          </a:p>
          <a:p>
            <a:pPr lvl="1"/>
            <a:r>
              <a:rPr lang="en-US" dirty="0" smtClean="0"/>
              <a:t>time of writing </a:t>
            </a:r>
          </a:p>
          <a:p>
            <a:r>
              <a:rPr lang="en-US" dirty="0" smtClean="0"/>
              <a:t>Much of this is application-dependent; try it out and see what works!</a:t>
            </a:r>
          </a:p>
        </p:txBody>
      </p:sp>
    </p:spTree>
    <p:extLst>
      <p:ext uri="{BB962C8B-B14F-4D97-AF65-F5344CB8AC3E}">
        <p14:creationId xmlns:p14="http://schemas.microsoft.com/office/powerpoint/2010/main" val="3775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Bayes Assumption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Naive Bayes Assumption: P(A</a:t>
            </a:r>
            <a:r>
              <a:rPr lang="en-US" baseline="-25000" dirty="0" smtClean="0"/>
              <a:t>1,</a:t>
            </a:r>
            <a:r>
              <a:rPr lang="en-US" dirty="0" smtClean="0"/>
              <a:t> A</a:t>
            </a:r>
            <a:r>
              <a:rPr lang="en-US" baseline="-25000" dirty="0" smtClean="0"/>
              <a:t>2,</a:t>
            </a:r>
            <a:r>
              <a:rPr lang="en-US" dirty="0" smtClean="0"/>
              <a:t> ...|B) = P(A</a:t>
            </a:r>
            <a:r>
              <a:rPr lang="en-US" baseline="-25000" dirty="0" smtClean="0"/>
              <a:t>1</a:t>
            </a:r>
            <a:r>
              <a:rPr lang="en-US" dirty="0" smtClean="0"/>
              <a:t>|B)P(A</a:t>
            </a:r>
            <a:r>
              <a:rPr lang="en-US" baseline="-25000" dirty="0" smtClean="0"/>
              <a:t>2</a:t>
            </a:r>
            <a:r>
              <a:rPr lang="en-US" dirty="0" smtClean="0"/>
              <a:t>|B)...</a:t>
            </a:r>
          </a:p>
          <a:p>
            <a:r>
              <a:rPr lang="en-US" dirty="0" smtClean="0"/>
              <a:t>Feature choice can make this assumption more naive!</a:t>
            </a:r>
          </a:p>
          <a:p>
            <a:pPr lvl="1"/>
            <a:r>
              <a:rPr lang="en-US" dirty="0" smtClean="0"/>
              <a:t>P(san) = 11/160	</a:t>
            </a:r>
          </a:p>
          <a:p>
            <a:pPr lvl="1"/>
            <a:r>
              <a:rPr lang="en-US" dirty="0" smtClean="0"/>
              <a:t>P(</a:t>
            </a:r>
            <a:r>
              <a:rPr lang="en-US" dirty="0" err="1" smtClean="0"/>
              <a:t>francisco</a:t>
            </a:r>
            <a:r>
              <a:rPr lang="en-US" dirty="0" smtClean="0"/>
              <a:t>) = 7/160</a:t>
            </a:r>
          </a:p>
          <a:p>
            <a:pPr lvl="1"/>
            <a:r>
              <a:rPr lang="en-US" dirty="0" smtClean="0"/>
              <a:t>P(san, </a:t>
            </a:r>
            <a:r>
              <a:rPr lang="en-US" dirty="0" err="1" smtClean="0"/>
              <a:t>francisco</a:t>
            </a:r>
            <a:r>
              <a:rPr lang="en-US" dirty="0" smtClean="0"/>
              <a:t>) = 7/160 ≈ .04</a:t>
            </a:r>
          </a:p>
          <a:p>
            <a:pPr lvl="1"/>
            <a:r>
              <a:rPr lang="en-US" dirty="0" smtClean="0"/>
              <a:t>P(san)*P(</a:t>
            </a:r>
            <a:r>
              <a:rPr lang="en-US" dirty="0" err="1" smtClean="0"/>
              <a:t>francisco</a:t>
            </a:r>
            <a:r>
              <a:rPr lang="en-US" dirty="0" smtClean="0"/>
              <a:t>) = 77/25600 ≈ .003</a:t>
            </a:r>
          </a:p>
          <a:p>
            <a:r>
              <a:rPr lang="en-US" dirty="0" smtClean="0"/>
              <a:t>Consequence: parts of the input that are overrepresented by features have more influence</a:t>
            </a:r>
          </a:p>
          <a:p>
            <a:r>
              <a:rPr lang="en-US" dirty="0" smtClean="0"/>
              <a:t>Analogy: ask 5 people what they thought of the movie, but they all ask the same person and repeat what she said.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2" y="2521640"/>
            <a:ext cx="3557048" cy="2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Engineering in Labeling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We've been making a single classification decision about a whole document but this can apply to other tasks</a:t>
            </a:r>
          </a:p>
          <a:p>
            <a:pPr lvl="1"/>
            <a:r>
              <a:rPr lang="en-US" dirty="0" smtClean="0"/>
              <a:t>Named Entity Recognition (NER): Where are mentions of People, Organizations, Countries, </a:t>
            </a:r>
            <a:r>
              <a:rPr lang="en-US" dirty="0" err="1" smtClean="0"/>
              <a:t>etc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Words Sense Disambiguation (WSD): make semantic decisions for ambiguous words (e.g. 'interest', 'bank')</a:t>
            </a:r>
          </a:p>
          <a:p>
            <a:pPr lvl="1"/>
            <a:r>
              <a:rPr lang="en-US" dirty="0" smtClean="0"/>
              <a:t>Part of Speech (POS) Tagging: are these words nouns, adjectives, </a:t>
            </a:r>
            <a:r>
              <a:rPr lang="en-US" dirty="0" err="1" smtClean="0"/>
              <a:t>etc</a:t>
            </a:r>
            <a:r>
              <a:rPr lang="en-US" dirty="0" smtClean="0"/>
              <a:t>? (but see next lecture) </a:t>
            </a:r>
          </a:p>
          <a:p>
            <a:r>
              <a:rPr lang="en-US" dirty="0" smtClean="0"/>
              <a:t>Let's look at a WSD example:</a:t>
            </a:r>
          </a:p>
          <a:p>
            <a:pPr lvl="1"/>
            <a:r>
              <a:rPr lang="en-US" dirty="0" smtClean="0"/>
              <a:t>x = "Wall Street vets raise concerns about </a:t>
            </a:r>
            <a:r>
              <a:rPr lang="en-US" dirty="0" smtClean="0">
                <a:solidFill>
                  <a:schemeClr val="accent1"/>
                </a:solidFill>
              </a:rPr>
              <a:t>interest </a:t>
            </a:r>
            <a:r>
              <a:rPr lang="en-US" dirty="0" smtClean="0"/>
              <a:t>rates , politics"</a:t>
            </a:r>
          </a:p>
          <a:p>
            <a:pPr lvl="1"/>
            <a:r>
              <a:rPr lang="en-US" dirty="0" smtClean="0"/>
              <a:t>interest sense 1: "financial". interest sense 2: "nonfinancial"</a:t>
            </a:r>
          </a:p>
          <a:p>
            <a:pPr lvl="1"/>
            <a:r>
              <a:rPr lang="en-US" dirty="0" smtClean="0"/>
              <a:t>We'll call the features of x 𝛟(x)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Choose Features?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Since we're using supervision (i.e. the data) to guide us we don't have to worry too much </a:t>
            </a:r>
            <a:r>
              <a:rPr lang="mr-IN" dirty="0" smtClean="0"/>
              <a:t>–</a:t>
            </a:r>
            <a:r>
              <a:rPr lang="en-US" dirty="0" smtClean="0"/>
              <a:t> unimportant features won't be discriminating</a:t>
            </a:r>
          </a:p>
          <a:p>
            <a:r>
              <a:rPr lang="en-US" dirty="0" smtClean="0"/>
              <a:t>But it's helpful to know something about your domain when designing features</a:t>
            </a:r>
          </a:p>
          <a:p>
            <a:pPr lvl="1"/>
            <a:r>
              <a:rPr lang="en-US" dirty="0" smtClean="0"/>
              <a:t>are </a:t>
            </a:r>
            <a:r>
              <a:rPr lang="en-US" dirty="0" err="1" smtClean="0"/>
              <a:t>subword</a:t>
            </a:r>
            <a:r>
              <a:rPr lang="en-US" dirty="0" smtClean="0"/>
              <a:t> units important?</a:t>
            </a:r>
          </a:p>
          <a:p>
            <a:pPr lvl="1"/>
            <a:r>
              <a:rPr lang="en-US" dirty="0" smtClean="0"/>
              <a:t>is metadata important?</a:t>
            </a:r>
          </a:p>
          <a:p>
            <a:pPr lvl="1"/>
            <a:r>
              <a:rPr lang="en-US" dirty="0" smtClean="0"/>
              <a:t>is there something very particular about the task at hand that should be checked (e.g. detecting the writings of a psychopath who only writes in sentences with a prime number of words)</a:t>
            </a:r>
          </a:p>
          <a:p>
            <a:r>
              <a:rPr lang="en-US" dirty="0" smtClean="0"/>
              <a:t>Should I just use every possible feature I can think of?</a:t>
            </a:r>
          </a:p>
          <a:p>
            <a:pPr lvl="1"/>
            <a:r>
              <a:rPr lang="en-US" dirty="0" smtClean="0"/>
              <a:t>More features =&gt; more flexibility</a:t>
            </a:r>
          </a:p>
          <a:p>
            <a:pPr lvl="1"/>
            <a:r>
              <a:rPr lang="en-US" dirty="0" smtClean="0"/>
              <a:t>More features =&gt; more expensive to train</a:t>
            </a:r>
          </a:p>
          <a:p>
            <a:pPr lvl="1"/>
            <a:r>
              <a:rPr lang="en-US" dirty="0" smtClean="0"/>
              <a:t>More features =&gt; more </a:t>
            </a:r>
            <a:r>
              <a:rPr lang="en-US" u="sng" dirty="0" smtClean="0"/>
              <a:t>overfitting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257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Features? What Parameters? How to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these questions are </a:t>
            </a:r>
            <a:r>
              <a:rPr lang="en-US" u="sng" dirty="0" smtClean="0"/>
              <a:t>empirical</a:t>
            </a:r>
            <a:r>
              <a:rPr lang="en-US" dirty="0" smtClean="0"/>
              <a:t>: do what works best on the task you have at hand</a:t>
            </a:r>
          </a:p>
          <a:p>
            <a:r>
              <a:rPr lang="en-US" dirty="0" smtClean="0"/>
              <a:t>But beware </a:t>
            </a:r>
            <a:r>
              <a:rPr lang="en-US" u="sng" dirty="0" smtClean="0"/>
              <a:t>overfitting</a:t>
            </a:r>
            <a:r>
              <a:rPr lang="en-US" dirty="0" smtClean="0"/>
              <a:t>: doing well on your training data and then doing poorly on blind test data</a:t>
            </a:r>
          </a:p>
          <a:p>
            <a:r>
              <a:rPr lang="en-US" dirty="0" smtClean="0"/>
              <a:t>Typically we divide labeled data up as follows:</a:t>
            </a:r>
          </a:p>
          <a:p>
            <a:pPr lvl="1"/>
            <a:r>
              <a:rPr lang="en-US" dirty="0" smtClean="0"/>
              <a:t>Training data: used to build model parameters (e.g. P(good|"</a:t>
            </a:r>
            <a:r>
              <a:rPr lang="en-US" dirty="0" err="1" smtClean="0"/>
              <a:t>pos</a:t>
            </a:r>
            <a:r>
              <a:rPr lang="en-US" dirty="0" smtClean="0"/>
              <a:t>"))</a:t>
            </a:r>
          </a:p>
          <a:p>
            <a:pPr lvl="1"/>
            <a:r>
              <a:rPr lang="en-US" dirty="0" smtClean="0"/>
              <a:t>Development/tuning data: used to test different </a:t>
            </a:r>
            <a:r>
              <a:rPr lang="en-US" dirty="0" err="1" smtClean="0"/>
              <a:t>hyperparameters</a:t>
            </a:r>
            <a:r>
              <a:rPr lang="en-US" dirty="0" smtClean="0"/>
              <a:t>/models (e.g. which </a:t>
            </a:r>
            <a:r>
              <a:rPr lang="en-US" b="1" dirty="0" smtClean="0"/>
              <a:t>α </a:t>
            </a:r>
            <a:r>
              <a:rPr lang="en-US" dirty="0" smtClean="0"/>
              <a:t>in </a:t>
            </a:r>
            <a:r>
              <a:rPr lang="en-US" dirty="0" err="1" smtClean="0"/>
              <a:t>Lidstone</a:t>
            </a:r>
            <a:r>
              <a:rPr lang="en-US" dirty="0" smtClean="0"/>
              <a:t> smoothing)</a:t>
            </a:r>
          </a:p>
          <a:p>
            <a:pPr lvl="1"/>
            <a:r>
              <a:rPr lang="en-US" dirty="0" smtClean="0"/>
              <a:t>Test data: estimate how well you'll do on new/blind data. </a:t>
            </a:r>
            <a:r>
              <a:rPr lang="en-US" dirty="0"/>
              <a:t>D</a:t>
            </a:r>
            <a:r>
              <a:rPr lang="en-US" dirty="0" smtClean="0"/>
              <a:t>on't evaluate on this until you're done/nearly done with experiments!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2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892334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2668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bias feature </a:t>
            </a:r>
            <a:r>
              <a:rPr lang="en-US" dirty="0" smtClean="0">
                <a:solidFill>
                  <a:srgbClr val="FF0000"/>
                </a:solidFill>
              </a:rPr>
              <a:t>(≈ class prior):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value of 1 for every x so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learned weight reflects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prevalence of the class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261666"/>
            <a:ext cx="3720551" cy="32686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2417" y="1055767"/>
            <a:ext cx="16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spelling feature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1556703"/>
            <a:ext cx="3720551" cy="1113782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8017" y="1885654"/>
            <a:ext cx="256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token positional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Rather than top-down features, let's use data-driven features</a:t>
            </a:r>
          </a:p>
          <a:p>
            <a:pPr lvl="1"/>
            <a:r>
              <a:rPr lang="en-US" dirty="0" smtClean="0"/>
              <a:t>Our intuitions about word sentiment aren't perfect</a:t>
            </a:r>
          </a:p>
          <a:p>
            <a:r>
              <a:rPr lang="en-US" b="1" dirty="0" smtClean="0"/>
              <a:t>Supervised </a:t>
            </a:r>
            <a:r>
              <a:rPr lang="en-US" dirty="0" smtClean="0"/>
              <a:t>(aka Inductive) = learn from </a:t>
            </a:r>
            <a:r>
              <a:rPr lang="en-US" b="1" dirty="0" smtClean="0"/>
              <a:t>labeled</a:t>
            </a:r>
            <a:r>
              <a:rPr lang="en-US" dirty="0" smtClean="0"/>
              <a:t> examples. Recipe:</a:t>
            </a:r>
          </a:p>
          <a:p>
            <a:pPr lvl="1"/>
            <a:r>
              <a:rPr lang="en-US" b="1" dirty="0" smtClean="0"/>
              <a:t>training</a:t>
            </a:r>
            <a:r>
              <a:rPr lang="en-US" dirty="0" smtClean="0"/>
              <a:t> corpus of (</a:t>
            </a:r>
            <a:r>
              <a:rPr lang="en-US" i="1" dirty="0" smtClean="0"/>
              <a:t>x, y</a:t>
            </a:r>
            <a:r>
              <a:rPr lang="en-US" dirty="0" smtClean="0"/>
              <a:t>) (review, label) pairs</a:t>
            </a:r>
          </a:p>
          <a:p>
            <a:pPr lvl="1"/>
            <a:r>
              <a:rPr lang="en-US" dirty="0" smtClean="0"/>
              <a:t>learning algorithm</a:t>
            </a:r>
          </a:p>
          <a:p>
            <a:r>
              <a:rPr lang="en-US" dirty="0" smtClean="0"/>
              <a:t>Other kinds of learning (not covered here):</a:t>
            </a:r>
          </a:p>
          <a:p>
            <a:pPr lvl="1"/>
            <a:r>
              <a:rPr lang="en-US" b="1" dirty="0" smtClean="0"/>
              <a:t>Unsupervised</a:t>
            </a:r>
            <a:r>
              <a:rPr lang="en-US" dirty="0" smtClean="0"/>
              <a:t>: Data is provided but no labels are given</a:t>
            </a:r>
          </a:p>
          <a:p>
            <a:pPr lvl="1"/>
            <a:r>
              <a:rPr lang="en-US" b="1" dirty="0" smtClean="0"/>
              <a:t>Semi-Supervised: </a:t>
            </a:r>
            <a:r>
              <a:rPr lang="en-US" dirty="0" smtClean="0"/>
              <a:t>Data is provided but only some of it is labeled</a:t>
            </a:r>
          </a:p>
          <a:p>
            <a:pPr lvl="1"/>
            <a:r>
              <a:rPr lang="en-US" b="1" dirty="0" smtClean="0"/>
              <a:t>Reinforcement</a:t>
            </a:r>
            <a:r>
              <a:rPr lang="en-US" dirty="0" smtClean="0"/>
              <a:t>: No clear labels, but feedback (in the form of a reward) is accessible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0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2510859"/>
            <a:ext cx="3720551" cy="1411784"/>
          </a:xfrm>
          <a:prstGeom prst="frame">
            <a:avLst>
              <a:gd name="adj1" fmla="val 53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1416" y="2670485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immediately neighboring words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8609" y="5314122"/>
            <a:ext cx="5045350" cy="1096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9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38199" y="3836076"/>
            <a:ext cx="3720551" cy="1782845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3487" y="4135542"/>
            <a:ext cx="106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</a:rPr>
              <a:t>unigrams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6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733" y="4320208"/>
            <a:ext cx="4913242" cy="209051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Input represented as a table of features with real values (often binary)</a:t>
            </a:r>
          </a:p>
          <a:p>
            <a:r>
              <a:rPr lang="en-US" dirty="0" smtClean="0"/>
              <a:t>In practice: define feature </a:t>
            </a:r>
            <a:r>
              <a:rPr lang="en-US" b="1" dirty="0" smtClean="0"/>
              <a:t>templates</a:t>
            </a:r>
            <a:r>
              <a:rPr lang="en-US" dirty="0" smtClean="0"/>
              <a:t> , e.g. "</a:t>
            </a:r>
            <a:r>
              <a:rPr lang="en-US" dirty="0" err="1" smtClean="0"/>
              <a:t>leftWord</a:t>
            </a:r>
            <a:r>
              <a:rPr lang="en-US" dirty="0" smtClean="0"/>
              <a:t>=*" which yield many specific features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496383"/>
              </p:ext>
            </p:extLst>
          </p:nvPr>
        </p:nvGraphicFramePr>
        <p:xfrm>
          <a:off x="838200" y="892334"/>
          <a:ext cx="3720550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60275"/>
                <a:gridCol w="1860275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98475" y="52300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x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8" name="Frame 7"/>
          <p:cNvSpPr/>
          <p:nvPr/>
        </p:nvSpPr>
        <p:spPr>
          <a:xfrm>
            <a:off x="824411" y="5579165"/>
            <a:ext cx="3720551" cy="1012929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6008" y="5579165"/>
            <a:ext cx="9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bigrams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6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98209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/>
                <a:gridCol w="622852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9251368" y="585481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 smtClean="0"/>
              <a:t>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</a:t>
            </a:r>
            <a:r>
              <a:rPr lang="en-US" baseline="-25000" smtClean="0"/>
              <a:t>1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argmax</a:t>
            </a:r>
            <a:r>
              <a:rPr lang="en-US" sz="2800" baseline="-25000" dirty="0" err="1" smtClean="0"/>
              <a:t>c</a:t>
            </a:r>
            <a:r>
              <a:rPr lang="en-US" sz="2800" baseline="-25000" dirty="0" smtClean="0"/>
              <a:t> 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c</a:t>
            </a:r>
            <a:r>
              <a:rPr lang="en-US" sz="2800" baseline="30000" dirty="0" err="1" smtClean="0"/>
              <a:t>T</a:t>
            </a:r>
            <a:r>
              <a:rPr lang="en-US" sz="2800" dirty="0" smtClean="0"/>
              <a:t>𝛟</a:t>
            </a:r>
            <a:r>
              <a:rPr lang="en-US" sz="2800" dirty="0"/>
              <a:t>(x</a:t>
            </a:r>
            <a:r>
              <a:rPr lang="en-US" sz="2800" dirty="0" smtClean="0"/>
              <a:t>)</a:t>
            </a:r>
            <a:endParaRPr lang="en-US" sz="2800" dirty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log(P(c</a:t>
            </a:r>
            <a:r>
              <a:rPr lang="en-US" baseline="-25000" dirty="0" smtClean="0"/>
              <a:t>1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log(P(c</a:t>
            </a:r>
            <a:r>
              <a:rPr lang="en-US" baseline="-25000" dirty="0" smtClean="0"/>
              <a:t>2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5465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log(P(vets|c</a:t>
            </a:r>
            <a:r>
              <a:rPr lang="en-US" baseline="-25000" dirty="0" smtClean="0"/>
              <a:t>1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61606" y="4552841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log(P(vets|c</a:t>
            </a:r>
            <a:r>
              <a:rPr lang="en-US" baseline="-25000" dirty="0"/>
              <a:t>2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430617" y="3563787"/>
            <a:ext cx="5257799" cy="234743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 in classes: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total =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log(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class_probs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[c])</a:t>
            </a:r>
            <a:endParaRPr lang="en-US" sz="20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total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+= log(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[w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][c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  <a:endParaRPr lang="en-US" sz="20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totals.append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(totals)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17317" y="5911226"/>
            <a:ext cx="3884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Can we be more general?</a:t>
            </a:r>
          </a:p>
        </p:txBody>
      </p:sp>
      <p:sp>
        <p:nvSpPr>
          <p:cNvPr id="21" name="Frame 20"/>
          <p:cNvSpPr/>
          <p:nvPr/>
        </p:nvSpPr>
        <p:spPr>
          <a:xfrm>
            <a:off x="815832" y="2550858"/>
            <a:ext cx="5290109" cy="1411542"/>
          </a:xfrm>
          <a:prstGeom prst="frame">
            <a:avLst>
              <a:gd name="adj1" fmla="val 387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4199" y="2604403"/>
            <a:ext cx="2043188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Iterate over </a:t>
            </a:r>
          </a:p>
          <a:p>
            <a:r>
              <a:rPr lang="en-US" dirty="0" smtClean="0"/>
              <a:t>all </a:t>
            </a:r>
            <a:r>
              <a:rPr lang="en-US" u="sng" dirty="0" smtClean="0"/>
              <a:t>possible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88696" y="892334"/>
            <a:ext cx="1682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weights learned</a:t>
            </a:r>
          </a:p>
          <a:p>
            <a:r>
              <a:rPr lang="en-US" dirty="0" smtClean="0"/>
              <a:t>by NB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5738191" y="1020763"/>
            <a:ext cx="1379126" cy="224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93704" y="1152939"/>
            <a:ext cx="2976013" cy="2449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984996" y="1498033"/>
            <a:ext cx="3218011" cy="309206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54672" y="1493610"/>
            <a:ext cx="2368470" cy="311269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041263" y="2411896"/>
            <a:ext cx="505312" cy="3868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30617" y="1915713"/>
            <a:ext cx="26722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Shouldn't these be more important?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156886" y="2551315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log(P(...|c</a:t>
            </a:r>
            <a:r>
              <a:rPr lang="en-US" baseline="-25000" dirty="0" smtClean="0"/>
              <a:t>1</a:t>
            </a:r>
            <a:r>
              <a:rPr lang="en-US" dirty="0"/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8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9" grpId="0" animBg="1"/>
      <p:bldP spid="20" grpId="0"/>
      <p:bldP spid="21" grpId="0" animBg="1"/>
      <p:bldP spid="23" grpId="0" animBg="1"/>
      <p:bldP spid="24" grpId="0"/>
      <p:bldP spid="22" grpId="0" animBg="1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304800"/>
            <a:ext cx="10515600" cy="1325563"/>
          </a:xfrm>
        </p:spPr>
        <p:txBody>
          <a:bodyPr/>
          <a:lstStyle/>
          <a:p>
            <a:r>
              <a:rPr lang="en-US" dirty="0" smtClean="0"/>
              <a:t>Feature Engineering </a:t>
            </a:r>
            <a:r>
              <a:rPr lang="en-US" smtClean="0"/>
              <a:t>for WSD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843847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/>
                <a:gridCol w="622852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capitalized?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-3.0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-6/2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wordsBefore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.22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.15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#</a:t>
                      </a:r>
                      <a:r>
                        <a:rPr lang="en-US" sz="1600" dirty="0" err="1" smtClean="0"/>
                        <a:t>wordsAfter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.03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relativeOffset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.85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=about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leftWord</a:t>
                      </a:r>
                      <a:r>
                        <a:rPr lang="en-US" sz="1600" dirty="0" smtClean="0"/>
                        <a:t>=best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3.0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=rates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-1.2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rightWord</a:t>
                      </a:r>
                      <a:r>
                        <a:rPr lang="en-US" sz="1600" dirty="0" smtClean="0"/>
                        <a:t>=in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-0.5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-.4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.3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Street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Street vets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vets raise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77254" y="1470156"/>
            <a:ext cx="31267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 smtClean="0"/>
              <a:t> = Wall </a:t>
            </a:r>
            <a:r>
              <a:rPr lang="en-US" sz="2400" dirty="0"/>
              <a:t>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3123582" y="529169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</a:t>
            </a:r>
            <a:r>
              <a:rPr lang="en-US" baseline="-25000" smtClean="0"/>
              <a:t>1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45465" y="8761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4501" y="8923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80514" y="4260453"/>
            <a:ext cx="50281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Sure, let's just come up with</a:t>
            </a:r>
          </a:p>
          <a:p>
            <a:r>
              <a:rPr lang="en-US" sz="2800" dirty="0" smtClean="0"/>
              <a:t>weights from some other source!</a:t>
            </a:r>
            <a:endParaRPr lang="en-US" sz="2800" dirty="0"/>
          </a:p>
        </p:txBody>
      </p:sp>
      <p:sp>
        <p:nvSpPr>
          <p:cNvPr id="18" name="Frame 17"/>
          <p:cNvSpPr/>
          <p:nvPr/>
        </p:nvSpPr>
        <p:spPr>
          <a:xfrm>
            <a:off x="815832" y="3207026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/>
          <p:cNvSpPr/>
          <p:nvPr/>
        </p:nvSpPr>
        <p:spPr>
          <a:xfrm>
            <a:off x="828670" y="1888263"/>
            <a:ext cx="5290109" cy="384313"/>
          </a:xfrm>
          <a:prstGeom prst="frame">
            <a:avLst>
              <a:gd name="adj1" fmla="val 17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961" y="339918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Important!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73283" y="1797412"/>
            <a:ext cx="267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less important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80514" y="5326275"/>
            <a:ext cx="53234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about just choosing whatever </a:t>
            </a:r>
          </a:p>
          <a:p>
            <a:r>
              <a:rPr lang="en-US" sz="2800" dirty="0" smtClean="0"/>
              <a:t>weights make the classifier better?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574501" y="506795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84065" y="2936088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argmax</a:t>
            </a:r>
            <a:r>
              <a:rPr lang="en-US" sz="2800" baseline="-25000" dirty="0" err="1" smtClean="0"/>
              <a:t>c</a:t>
            </a:r>
            <a:r>
              <a:rPr lang="en-US" sz="2800" baseline="-25000" dirty="0" smtClean="0"/>
              <a:t> 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c</a:t>
            </a:r>
            <a:r>
              <a:rPr lang="en-US" sz="2800" baseline="30000" dirty="0" err="1" smtClean="0"/>
              <a:t>T</a:t>
            </a:r>
            <a:r>
              <a:rPr lang="en-US" sz="2800" dirty="0" smtClean="0"/>
              <a:t>𝛟</a:t>
            </a:r>
            <a:r>
              <a:rPr lang="en-US" sz="2800" dirty="0"/>
              <a:t>(x</a:t>
            </a:r>
            <a:r>
              <a:rPr lang="en-US" sz="2800" dirty="0" smtClean="0"/>
              <a:t>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 Notation Correction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303" y="1825624"/>
            <a:ext cx="5049079" cy="4879975"/>
          </a:xfrm>
        </p:spPr>
        <p:txBody>
          <a:bodyPr/>
          <a:lstStyle/>
          <a:p>
            <a:r>
              <a:rPr lang="en-US" dirty="0" smtClean="0"/>
              <a:t>We've been treating features as a function of just X, with a weight vector for each possible class</a:t>
            </a:r>
          </a:p>
          <a:p>
            <a:r>
              <a:rPr lang="en-US" dirty="0" smtClean="0"/>
              <a:t>Going forward we'll treat features as a function of X and Y, with a single weight vector</a:t>
            </a:r>
          </a:p>
          <a:p>
            <a:r>
              <a:rPr lang="en-US" dirty="0" smtClean="0"/>
              <a:t>The forms are equivalent but this form makes generalizing to many classes easier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16056"/>
              </p:ext>
            </p:extLst>
          </p:nvPr>
        </p:nvGraphicFramePr>
        <p:xfrm>
          <a:off x="546651" y="1825625"/>
          <a:ext cx="5271053" cy="335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/>
                <a:gridCol w="622852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Wall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.8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-.4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87941" y="146246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832034" y="1462460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</a:t>
            </a:r>
            <a:r>
              <a:rPr lang="en-US" baseline="-25000" smtClean="0"/>
              <a:t>1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87716"/>
              </p:ext>
            </p:extLst>
          </p:nvPr>
        </p:nvGraphicFramePr>
        <p:xfrm>
          <a:off x="482046" y="3798332"/>
          <a:ext cx="3760305" cy="6705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/>
                <a:gridCol w="622852"/>
                <a:gridCol w="1484243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Wall ^ y=1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.8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^ y=2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-.4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123336" y="3435167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2767429" y="3435167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324869" y="1456293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181" y="2442634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argmax</a:t>
            </a:r>
            <a:r>
              <a:rPr lang="en-US" sz="2800" baseline="-25000" dirty="0" err="1" smtClean="0"/>
              <a:t>c</a:t>
            </a:r>
            <a:r>
              <a:rPr lang="en-US" sz="2800" baseline="-25000" dirty="0" smtClean="0"/>
              <a:t> 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c</a:t>
            </a:r>
            <a:r>
              <a:rPr lang="en-US" sz="2800" baseline="30000" dirty="0" err="1" smtClean="0"/>
              <a:t>T</a:t>
            </a:r>
            <a:r>
              <a:rPr lang="en-US" sz="2800" dirty="0" smtClean="0"/>
              <a:t>𝛟</a:t>
            </a:r>
            <a:r>
              <a:rPr lang="en-US" sz="2800" dirty="0"/>
              <a:t>(x</a:t>
            </a:r>
            <a:r>
              <a:rPr lang="en-US" sz="2800" dirty="0" smtClean="0"/>
              <a:t>)</a:t>
            </a:r>
            <a:endParaRPr lang="en-US" sz="2800" dirty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4181" y="4832057"/>
            <a:ext cx="44262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argmax</a:t>
            </a:r>
            <a:r>
              <a:rPr lang="en-US" sz="2800" baseline="-25000" dirty="0" err="1" smtClean="0"/>
              <a:t>c</a:t>
            </a:r>
            <a:r>
              <a:rPr lang="en-US" sz="2800" baseline="-25000" dirty="0" smtClean="0"/>
              <a:t> </a:t>
            </a:r>
            <a:r>
              <a:rPr lang="en-US" sz="2800" dirty="0" err="1" smtClean="0"/>
              <a:t>w</a:t>
            </a:r>
            <a:r>
              <a:rPr lang="en-US" sz="2800" baseline="30000" dirty="0" err="1" smtClean="0"/>
              <a:t>T</a:t>
            </a:r>
            <a:r>
              <a:rPr lang="en-US" sz="2800" dirty="0" smtClean="0"/>
              <a:t>𝛟</a:t>
            </a:r>
            <a:r>
              <a:rPr lang="en-US" sz="2800" dirty="0"/>
              <a:t>(</a:t>
            </a:r>
            <a:r>
              <a:rPr lang="en-US" sz="2800" dirty="0" err="1" smtClean="0"/>
              <a:t>x,c</a:t>
            </a:r>
            <a:r>
              <a:rPr lang="en-US" sz="2800" dirty="0" smtClean="0"/>
              <a:t>)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9" grpId="0"/>
      <p:bldP spid="10" grpId="0"/>
      <p:bldP spid="12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 smtClean="0"/>
              <a:t>Perceptron: An Error-Driven</a:t>
            </a:r>
            <a:r>
              <a:rPr lang="en-US" dirty="0" smtClean="0"/>
              <a:t> Learner/Classifier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  <a:endParaRPr lang="en-US" sz="20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t in range(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# run current classifier</a:t>
            </a:r>
            <a:endParaRPr lang="en-US" sz="20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w += feats(x, y)-feats(x, y')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  <a:endParaRPr lang="en-US" sz="20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</a:t>
            </a:r>
            <a:r>
              <a:rPr lang="en-US" sz="2800" dirty="0" smtClean="0"/>
              <a:t> is a subroutine of </a:t>
            </a:r>
            <a:r>
              <a:rPr lang="en-US" sz="2800" dirty="0" smtClean="0">
                <a:solidFill>
                  <a:srgbClr val="FF0000"/>
                </a:solidFill>
              </a:rPr>
              <a:t>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scores = []</a:t>
            </a:r>
            <a:endParaRPr lang="en-US" sz="20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y in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endParaRPr lang="en-US" sz="2000" dirty="0" smtClean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37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3" grpId="0" animBg="1"/>
      <p:bldP spid="12" grpId="0" uiExpand="1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Going On Here (I)?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626" y="2439319"/>
            <a:ext cx="4489174" cy="4448958"/>
          </a:xfrm>
        </p:spPr>
        <p:txBody>
          <a:bodyPr>
            <a:normAutofit/>
          </a:bodyPr>
          <a:lstStyle/>
          <a:p>
            <a:r>
              <a:rPr lang="en-US" dirty="0" smtClean="0"/>
              <a:t>If the wrong decision was made...</a:t>
            </a:r>
          </a:p>
          <a:p>
            <a:r>
              <a:rPr lang="en-US" dirty="0" smtClean="0"/>
              <a:t>Extra weight is given to features that should have fired (but didn't)</a:t>
            </a:r>
          </a:p>
          <a:p>
            <a:r>
              <a:rPr lang="en-US" dirty="0" smtClean="0"/>
              <a:t>extra penalty is given to features that did fire (but shouldn't have).</a:t>
            </a:r>
          </a:p>
          <a:p>
            <a:r>
              <a:rPr lang="en-US" dirty="0" smtClean="0"/>
              <a:t>Features that wouldn't have fired anyway are left alone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5721" y="1412393"/>
            <a:ext cx="72886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y' != y:</a:t>
            </a:r>
          </a:p>
          <a:p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     w += feats(x, y)-feats(x, y')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10894"/>
              </p:ext>
            </p:extLst>
          </p:nvPr>
        </p:nvGraphicFramePr>
        <p:xfrm>
          <a:off x="523878" y="3140418"/>
          <a:ext cx="2987948" cy="1676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42341"/>
                <a:gridCol w="533642"/>
                <a:gridCol w="649356"/>
                <a:gridCol w="662609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 ^ y=1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0.3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bias ^ y=2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0.7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.8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^ y=2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-.2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this</a:t>
                      </a:r>
                      <a:r>
                        <a:rPr lang="en-US" sz="1600" baseline="0" dirty="0" smtClean="0"/>
                        <a:t> ^ y=1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2.2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467227" y="277108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smtClean="0"/>
              <a:t>x,1)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2876216" y="2719128"/>
            <a:ext cx="46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788683" y="208946"/>
            <a:ext cx="27514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X</a:t>
            </a:r>
            <a:r>
              <a:rPr lang="en-US" sz="2400" dirty="0"/>
              <a:t> = Wall Street vets raise concerns about </a:t>
            </a:r>
            <a:r>
              <a:rPr lang="en-US" sz="2400" dirty="0">
                <a:solidFill>
                  <a:schemeClr val="accent1"/>
                </a:solidFill>
              </a:rPr>
              <a:t>interest </a:t>
            </a:r>
            <a:r>
              <a:rPr lang="en-US" sz="2400" dirty="0"/>
              <a:t>rates , politics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96340" y="2729284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</a:t>
            </a:r>
            <a:r>
              <a:rPr lang="en-US" dirty="0" smtClean="0"/>
              <a:t>x,2)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70910" y="308846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81030" y="345779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-.3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62313" y="37939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1.8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57787" y="411819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-1.2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35643" y="444244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.2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16923" y="3298462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3793" y="3649645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64709" y="3974738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232010" y="4323657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65140" y="4635083"/>
            <a:ext cx="434540" cy="34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2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  <p:bldP spid="12" grpId="0"/>
      <p:bldP spid="15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Going On Here (II)?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8852" y="1825625"/>
            <a:ext cx="4634947" cy="4351338"/>
          </a:xfrm>
        </p:spPr>
        <p:txBody>
          <a:bodyPr/>
          <a:lstStyle/>
          <a:p>
            <a:r>
              <a:rPr lang="en-US" dirty="0" smtClean="0"/>
              <a:t>Each (x, y) is a point in |feature|-dimensional space. </a:t>
            </a:r>
          </a:p>
          <a:p>
            <a:r>
              <a:rPr lang="en-US" dirty="0" smtClean="0"/>
              <a:t>Weights define a hyperplane (line) along which score is zero</a:t>
            </a:r>
          </a:p>
          <a:p>
            <a:r>
              <a:rPr lang="en-US" dirty="0" smtClean="0"/>
              <a:t>Perceptron moves the line to encourage correct items to be positive distance away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57" y="1570434"/>
            <a:ext cx="4470943" cy="48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Going On Here (III)?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say we have pair (x, y). Perceptron chooses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y</a:t>
            </a:r>
            <a:r>
              <a:rPr lang="en-US" baseline="-25000" dirty="0" smtClean="0"/>
              <a:t>' </a:t>
            </a:r>
            <a:r>
              <a:rPr lang="en-US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dirty="0" smtClean="0"/>
              <a:t>𝛟</a:t>
            </a:r>
            <a:r>
              <a:rPr lang="en-US" dirty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'); let the chosen y' be y*.</a:t>
            </a:r>
          </a:p>
          <a:p>
            <a:r>
              <a:rPr lang="en-US" dirty="0" smtClean="0"/>
              <a:t>Ideally y*=y; since we choose the </a:t>
            </a:r>
            <a:r>
              <a:rPr lang="en-US" dirty="0" err="1" smtClean="0"/>
              <a:t>argmax</a:t>
            </a:r>
            <a:r>
              <a:rPr lang="en-US" dirty="0" smtClean="0"/>
              <a:t>, we know that  </a:t>
            </a:r>
            <a:br>
              <a:rPr lang="en-US" dirty="0" smtClean="0"/>
            </a:br>
            <a:r>
              <a:rPr lang="en-US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dirty="0"/>
              <a:t>𝛟(</a:t>
            </a:r>
            <a:r>
              <a:rPr lang="en-US" dirty="0" err="1" smtClean="0"/>
              <a:t>x,y</a:t>
            </a:r>
            <a:r>
              <a:rPr lang="en-US" dirty="0" smtClean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 smtClean="0"/>
              <a:t>x,y</a:t>
            </a:r>
            <a:r>
              <a:rPr lang="en-US" dirty="0" smtClean="0"/>
              <a:t>) &gt;= 0. That value is called the </a:t>
            </a:r>
            <a:r>
              <a:rPr lang="en-US" u="sng" dirty="0" smtClean="0"/>
              <a:t>loss</a:t>
            </a:r>
            <a:r>
              <a:rPr lang="en-US" dirty="0" smtClean="0"/>
              <a:t>; the bigger it is the worse our classifier is.</a:t>
            </a:r>
          </a:p>
          <a:p>
            <a:r>
              <a:rPr lang="en-US" dirty="0" smtClean="0"/>
              <a:t>We get to choose w. Specifically we'd like to find </a:t>
            </a:r>
            <a:br>
              <a:rPr lang="en-US" dirty="0" smtClean="0"/>
            </a:br>
            <a:r>
              <a:rPr lang="en-US" dirty="0" err="1" smtClean="0"/>
              <a:t>argmin</a:t>
            </a:r>
            <a:r>
              <a:rPr lang="en-US" baseline="-25000" dirty="0" err="1" smtClean="0"/>
              <a:t>w'</a:t>
            </a:r>
            <a:r>
              <a:rPr lang="en-US" dirty="0" err="1" smtClean="0"/>
              <a:t>w</a:t>
            </a:r>
            <a:r>
              <a:rPr lang="en-US" baseline="30000" dirty="0" err="1" smtClean="0"/>
              <a:t>'T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 smtClean="0"/>
              <a:t>*)-</a:t>
            </a:r>
            <a:r>
              <a:rPr lang="en-US" dirty="0" err="1" smtClean="0"/>
              <a:t>w'</a:t>
            </a:r>
            <a:r>
              <a:rPr lang="en-US" baseline="30000" dirty="0" err="1" smtClean="0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 smtClean="0"/>
              <a:t>). This is a differentiable and continuous function, so take the derivative and move away from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Previous Rule-Based Classifier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 = {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 = { </a:t>
            </a:r>
            <a:r>
              <a:rPr lang="en-US" sz="20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... from training ...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 = 0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if w in good: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score 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w in bad: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score -=1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if score &gt;= 0: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return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y</a:t>
            </a:r>
            <a:endParaRPr lang="en-US" sz="3200" i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76511" y="1027108"/>
            <a:ext cx="4625889" cy="32435"/>
          </a:xfrm>
          <a:prstGeom prst="straightConnector1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2823029" y="-237387"/>
            <a:ext cx="2939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Gradient for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𝓁</a:t>
            </a:r>
            <a:r>
              <a:rPr lang="en-US" baseline="-25000" dirty="0" smtClean="0"/>
              <a:t>perceptron</a:t>
            </a:r>
            <a:r>
              <a:rPr lang="en-US" dirty="0" smtClean="0"/>
              <a:t> = </a:t>
            </a:r>
            <a:r>
              <a:rPr lang="en-US" dirty="0" err="1" smtClean="0"/>
              <a:t>wT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/>
              <a:t>*)-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 smtClean="0"/>
              <a:t>) unless the two are equal, then it's 0.</a:t>
            </a:r>
          </a:p>
          <a:p>
            <a:pPr lvl="1"/>
            <a:r>
              <a:rPr lang="en-US" dirty="0"/>
              <a:t>remember, w is a vector, so the gradient is taken for each member</a:t>
            </a:r>
          </a:p>
          <a:p>
            <a:pPr lvl="1"/>
            <a:r>
              <a:rPr lang="en-US" dirty="0"/>
              <a:t>however each variable appears </a:t>
            </a:r>
            <a:r>
              <a:rPr lang="en-US" dirty="0" smtClean="0"/>
              <a:t>exactly twice in the expanded equation</a:t>
            </a:r>
          </a:p>
          <a:p>
            <a:r>
              <a:rPr lang="en-US" dirty="0" smtClean="0"/>
              <a:t>∂/∂w 𝓁</a:t>
            </a:r>
            <a:r>
              <a:rPr lang="en-US" baseline="-25000" dirty="0"/>
              <a:t>perceptron</a:t>
            </a:r>
            <a:r>
              <a:rPr lang="en-US" dirty="0"/>
              <a:t> = </a:t>
            </a:r>
            <a:r>
              <a:rPr lang="en-US" dirty="0" smtClean="0"/>
              <a:t>𝛟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 smtClean="0"/>
              <a:t>*)-𝛟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 smtClean="0"/>
              <a:t>) (unless the two are equal...)</a:t>
            </a:r>
          </a:p>
          <a:p>
            <a:r>
              <a:rPr lang="en-US" dirty="0" smtClean="0"/>
              <a:t>And we want a negative step, so </a:t>
            </a:r>
            <a:r>
              <a:rPr lang="en-US" dirty="0"/>
              <a:t>𝛟(</a:t>
            </a:r>
            <a:r>
              <a:rPr lang="en-US" dirty="0" err="1" smtClean="0"/>
              <a:t>x,y</a:t>
            </a:r>
            <a:r>
              <a:rPr lang="en-US" dirty="0" smtClean="0"/>
              <a:t>)-</a:t>
            </a:r>
            <a:r>
              <a:rPr lang="en-US" dirty="0"/>
              <a:t>𝛟(</a:t>
            </a:r>
            <a:r>
              <a:rPr lang="en-US" dirty="0" err="1" smtClean="0"/>
              <a:t>x,y</a:t>
            </a:r>
            <a:r>
              <a:rPr lang="en-US" dirty="0" smtClean="0"/>
              <a:t>*) (unless the two are equal)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Perceptron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it's not closed-form like NB, weights need to be iteratively updated for some length of time. How long? Black art.</a:t>
            </a:r>
          </a:p>
          <a:p>
            <a:r>
              <a:rPr lang="en-US" dirty="0" smtClean="0"/>
              <a:t>What order to process the data? Probably randomly shuffle, but experimentally determined</a:t>
            </a:r>
          </a:p>
          <a:p>
            <a:r>
              <a:rPr lang="en-US" dirty="0" smtClean="0"/>
              <a:t>Avoiding overfitting</a:t>
            </a:r>
          </a:p>
          <a:p>
            <a:pPr lvl="1"/>
            <a:r>
              <a:rPr lang="en-US" dirty="0" smtClean="0"/>
              <a:t>Averaging: Keep track of all weight vectors learned, then average them</a:t>
            </a:r>
          </a:p>
          <a:p>
            <a:pPr lvl="1"/>
            <a:r>
              <a:rPr lang="en-US" dirty="0" smtClean="0"/>
              <a:t>Early stopping: Check performance on a dev set, then stop when it stops improving</a:t>
            </a:r>
          </a:p>
          <a:p>
            <a:r>
              <a:rPr lang="en-US" dirty="0" smtClean="0"/>
              <a:t>Support Vector Machine (SVM): Variant of </a:t>
            </a:r>
            <a:r>
              <a:rPr lang="en-US" dirty="0"/>
              <a:t>p</a:t>
            </a:r>
            <a:r>
              <a:rPr lang="en-US" dirty="0" smtClean="0"/>
              <a:t>erceptron trying to get the separating hyperplane farthest away from all points.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4941"/>
            <a:ext cx="10515600" cy="1325563"/>
          </a:xfrm>
        </p:spPr>
        <p:txBody>
          <a:bodyPr/>
          <a:lstStyle/>
          <a:p>
            <a:r>
              <a:rPr lang="en-US" dirty="0" smtClean="0"/>
              <a:t>Perceptron Vs. Naive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 smtClean="0"/>
              <a:t>Generative model; can be used to estimate P(x) or generate x from y</a:t>
            </a:r>
          </a:p>
          <a:p>
            <a:r>
              <a:rPr lang="en-US" dirty="0" smtClean="0"/>
              <a:t>Probabilistic</a:t>
            </a:r>
          </a:p>
          <a:p>
            <a:r>
              <a:rPr lang="en-US" dirty="0" smtClean="0"/>
              <a:t>Closed-form solution</a:t>
            </a:r>
          </a:p>
          <a:p>
            <a:r>
              <a:rPr lang="en-US" dirty="0" smtClean="0"/>
              <a:t>Overlapping features violate independence assumption</a:t>
            </a:r>
          </a:p>
          <a:p>
            <a:r>
              <a:rPr lang="en-US" dirty="0" smtClean="0"/>
              <a:t>Best for speed, </a:t>
            </a:r>
            <a:r>
              <a:rPr lang="en-US" dirty="0" err="1" smtClean="0"/>
              <a:t>lowish</a:t>
            </a:r>
            <a:r>
              <a:rPr lang="en-US" dirty="0" smtClean="0"/>
              <a:t> data, simple features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Discriminative model; can only classify given x</a:t>
            </a:r>
          </a:p>
          <a:p>
            <a:r>
              <a:rPr lang="en-US" dirty="0" smtClean="0"/>
              <a:t>Not probabilistic</a:t>
            </a:r>
          </a:p>
          <a:p>
            <a:r>
              <a:rPr lang="en-US" dirty="0" smtClean="0"/>
              <a:t>Iterative solution</a:t>
            </a:r>
          </a:p>
          <a:p>
            <a:r>
              <a:rPr lang="en-US" dirty="0" smtClean="0"/>
              <a:t>No independence assumption; arbitrary feats</a:t>
            </a:r>
          </a:p>
          <a:p>
            <a:r>
              <a:rPr lang="en-US" dirty="0" smtClean="0"/>
              <a:t>Best for more accuracy (esp. SVM), medium data, more feats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Perceptron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202007" y="1266342"/>
            <a:ext cx="1925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Naive Bayes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567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Use All These Weights and Still Be Probabilistic?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6712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Being probabilistic allows us to quantify our uncertainty, work in pipelines, but the arbitrary weights of perceptron are freeing. Any way to have the best of both worlds?</a:t>
            </a:r>
          </a:p>
          <a:p>
            <a:r>
              <a:rPr lang="en-US" dirty="0" smtClean="0"/>
              <a:t>Recall, that the Naive Bayes objective, P(X|Y)P(Y) = P(X, Y), which is also P(Y|X)P(X)</a:t>
            </a:r>
          </a:p>
          <a:p>
            <a:r>
              <a:rPr lang="en-US" dirty="0" smtClean="0"/>
              <a:t>In classification we're given X; we don't really need to worry about it. So if we don't want to be generative (since we're not making the Naive Bayes Assumption) we just need a good model for P(Y|X)</a:t>
            </a:r>
          </a:p>
          <a:p>
            <a:r>
              <a:rPr lang="en-US" dirty="0" smtClean="0"/>
              <a:t>We have a score function for the event Y, X...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𝛟(</a:t>
            </a:r>
            <a:r>
              <a:rPr lang="en-US" dirty="0" err="1"/>
              <a:t>x,y</a:t>
            </a:r>
            <a:r>
              <a:rPr lang="en-US" dirty="0" smtClean="0"/>
              <a:t>)...what can we do?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6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score function probabilistic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</a:t>
                </a:r>
                <a:r>
                  <a:rPr lang="en-US" baseline="30000" dirty="0" err="1" smtClean="0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 smtClean="0"/>
                  <a:t>) is a score, not a probability. Further, it ranges from -∞ to +∞.</a:t>
                </a:r>
              </a:p>
              <a:p>
                <a:r>
                  <a:rPr lang="en-US" dirty="0" smtClean="0"/>
                  <a:t>Let's consider </a:t>
                </a:r>
                <a:r>
                  <a:rPr lang="en-US" dirty="0" err="1" smtClean="0"/>
                  <a:t>exp</a:t>
                </a:r>
                <a:r>
                  <a:rPr lang="en-US" dirty="0" smtClean="0"/>
                  <a:t>(</a:t>
                </a:r>
                <a:r>
                  <a:rPr lang="en-US" dirty="0" err="1"/>
                  <a:t>w</a:t>
                </a:r>
                <a:r>
                  <a:rPr lang="en-US" baseline="30000" dirty="0" err="1"/>
                  <a:t>T</a:t>
                </a:r>
                <a:r>
                  <a:rPr lang="en-US" dirty="0"/>
                  <a:t>𝛟(</a:t>
                </a:r>
                <a:r>
                  <a:rPr lang="en-US" dirty="0" err="1"/>
                  <a:t>x,y</a:t>
                </a:r>
                <a:r>
                  <a:rPr lang="en-US" dirty="0" smtClean="0"/>
                  <a:t>)), which is always positive, and monotone. </a:t>
                </a:r>
              </a:p>
              <a:p>
                <a:r>
                  <a:rPr lang="en-US" dirty="0" smtClean="0"/>
                  <a:t>We can define P(</a:t>
                </a:r>
                <a:r>
                  <a:rPr lang="en-US" dirty="0" err="1" smtClean="0"/>
                  <a:t>y|x</a:t>
                </a:r>
                <a:r>
                  <a:rPr lang="en-US" dirty="0" smtClean="0"/>
                  <a:t>)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Where does the denominator come from?</a:t>
                </a:r>
              </a:p>
              <a:p>
                <a:pPr lvl="1"/>
                <a:r>
                  <a:rPr lang="en-US" dirty="0" smtClean="0"/>
                  <a:t>Law of total probability</a:t>
                </a:r>
              </a:p>
              <a:p>
                <a:r>
                  <a:rPr lang="en-US" dirty="0" smtClean="0"/>
                  <a:t>We'd like to pick 𝛟 to maximize this likelihood over a data set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60096" cy="4351338"/>
              </a:xfrm>
              <a:blipFill rotWithShape="0">
                <a:blip r:embed="rId2"/>
                <a:stretch>
                  <a:fillRect l="-1554" t="-3501" r="-2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33" y="2605709"/>
            <a:ext cx="4001683" cy="22031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826" y="6467061"/>
            <a:ext cx="461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slides based on notes of Jacob Eisenstein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Likelihood = Maximizing log likelihood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We'd like to pick w to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 over a data set</a:t>
                </a:r>
              </a:p>
              <a:p>
                <a:r>
                  <a:rPr lang="en-US" dirty="0" smtClean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∏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r>
                  <a:rPr lang="en-US" dirty="0" smtClean="0"/>
                  <a:t>. Let's use our old friend log.</a:t>
                </a:r>
              </a:p>
              <a:p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argmax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A perfect classifier makes this as high as possible; the truth is very positive and everything else is very negative.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3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Log Likelihood = Minimizing Log Loss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key general term for an item (x, y) is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A perfect classifier makes this as high as possible; the truth is very positive and everything else is very negative. The </a:t>
                </a:r>
                <a:r>
                  <a:rPr lang="en-US" u="sng" dirty="0" smtClean="0"/>
                  <a:t>loss</a:t>
                </a:r>
                <a:r>
                  <a:rPr lang="en-US" dirty="0" smtClean="0"/>
                  <a:t> is the opposite;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Let's minimize this by following the derivative, just like we did for perceptron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1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Gradient for Logistic Regression (aka Maximum Entropy)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𝓁</a:t>
                </a:r>
                <a:r>
                  <a:rPr lang="en-US" baseline="-25000" dirty="0" err="1" smtClean="0"/>
                  <a:t>logreg</a:t>
                </a:r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exp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calculus facts: </a:t>
                </a:r>
              </a:p>
              <a:p>
                <a:pPr lvl="1"/>
                <a:r>
                  <a:rPr lang="en-US" dirty="0" smtClean="0"/>
                  <a:t>∂</a:t>
                </a:r>
                <a:r>
                  <a:rPr lang="en-US" dirty="0"/>
                  <a:t>/</a:t>
                </a:r>
                <a:r>
                  <a:rPr lang="en-US" dirty="0" smtClean="0"/>
                  <a:t>∂x mx = mdx; </a:t>
                </a:r>
              </a:p>
              <a:p>
                <a:pPr lvl="1"/>
                <a:r>
                  <a:rPr lang="en-US" dirty="0" smtClean="0"/>
                  <a:t>∂</a:t>
                </a:r>
                <a:r>
                  <a:rPr lang="en-US" dirty="0"/>
                  <a:t>/</a:t>
                </a:r>
                <a:r>
                  <a:rPr lang="en-US" dirty="0" smtClean="0"/>
                  <a:t>∂x log(x) = 1/x dx</a:t>
                </a:r>
              </a:p>
              <a:p>
                <a:pPr lvl="1"/>
                <a:r>
                  <a:rPr lang="en-US" dirty="0"/>
                  <a:t>∂/</a:t>
                </a:r>
                <a:r>
                  <a:rPr lang="en-US" dirty="0" smtClean="0"/>
                  <a:t>∂x </a:t>
                </a:r>
                <a:r>
                  <a:rPr lang="en-US" dirty="0" err="1" smtClean="0"/>
                  <a:t>exp</a:t>
                </a:r>
                <a:r>
                  <a:rPr lang="en-US" dirty="0" smtClean="0"/>
                  <a:t>(x) = </a:t>
                </a:r>
                <a:r>
                  <a:rPr lang="en-US" dirty="0" err="1" smtClean="0"/>
                  <a:t>exp</a:t>
                </a:r>
                <a:r>
                  <a:rPr lang="en-US" dirty="0" smtClean="0"/>
                  <a:t>(x)dx</a:t>
                </a:r>
              </a:p>
              <a:p>
                <a:r>
                  <a:rPr lang="en-US" dirty="0"/>
                  <a:t>∂/∂</a:t>
                </a:r>
                <a:r>
                  <a:rPr lang="en-US" dirty="0" smtClean="0"/>
                  <a:t>w </a:t>
                </a:r>
                <a:r>
                  <a:rPr lang="en-US" dirty="0"/>
                  <a:t>𝓁</a:t>
                </a:r>
                <a:r>
                  <a:rPr lang="en-US" baseline="-25000" dirty="0" err="1"/>
                  <a:t>logreg</a:t>
                </a:r>
                <a:r>
                  <a:rPr lang="en-US" dirty="0"/>
                  <a:t> </a:t>
                </a:r>
                <a:r>
                  <a:rPr lang="en-US" dirty="0" smtClean="0"/>
                  <a:t>= 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mr-IN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′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𝑌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exp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= </a:t>
                </a:r>
                <a:r>
                  <a:rPr lang="en-US" dirty="0"/>
                  <a:t>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. And we want to go away from the gradient,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Update of Logistic Regression vs Perceptron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Perceptron: w+=𝛟</a:t>
                </a:r>
                <a:r>
                  <a:rPr lang="en-US" dirty="0"/>
                  <a:t>(</a:t>
                </a:r>
                <a:r>
                  <a:rPr lang="en-US" dirty="0" err="1"/>
                  <a:t>x,y</a:t>
                </a:r>
                <a:r>
                  <a:rPr lang="en-US" dirty="0"/>
                  <a:t>)-𝛟(</a:t>
                </a:r>
                <a:r>
                  <a:rPr lang="en-US" dirty="0" err="1"/>
                  <a:t>x,y</a:t>
                </a:r>
                <a:r>
                  <a:rPr lang="en-US" dirty="0" smtClean="0"/>
                  <a:t>*); considers the single wrong decision, move away by constant amount </a:t>
                </a:r>
                <a:endParaRPr lang="en-US" dirty="0"/>
              </a:p>
              <a:p>
                <a:r>
                  <a:rPr lang="en-US" dirty="0" err="1" smtClean="0"/>
                  <a:t>Logreg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w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/>
                  <a:t>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; consider every alternative decision, move away by the model's confidence in that amount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9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Vs. Logistic Regression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80042" y="2016403"/>
            <a:ext cx="5373757" cy="4351338"/>
          </a:xfrm>
        </p:spPr>
        <p:txBody>
          <a:bodyPr/>
          <a:lstStyle/>
          <a:p>
            <a:r>
              <a:rPr lang="en-US" dirty="0" smtClean="0"/>
              <a:t>Discriminative model</a:t>
            </a:r>
          </a:p>
          <a:p>
            <a:r>
              <a:rPr lang="en-US" dirty="0" smtClean="0"/>
              <a:t>Probabilistic</a:t>
            </a:r>
          </a:p>
          <a:p>
            <a:r>
              <a:rPr lang="en-US" dirty="0" smtClean="0"/>
              <a:t>Iterative solution</a:t>
            </a:r>
          </a:p>
          <a:p>
            <a:r>
              <a:rPr lang="en-US" dirty="0" smtClean="0"/>
              <a:t>No independence assumption</a:t>
            </a:r>
          </a:p>
          <a:p>
            <a:r>
              <a:rPr lang="en-US" dirty="0" smtClean="0"/>
              <a:t>Slow to write </a:t>
            </a:r>
          </a:p>
          <a:p>
            <a:r>
              <a:rPr lang="en-US" dirty="0" smtClean="0"/>
              <a:t>Slow to learn</a:t>
            </a:r>
          </a:p>
          <a:p>
            <a:r>
              <a:rPr lang="en-US" dirty="0" smtClean="0"/>
              <a:t>Foundation of deep learning optimization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7565" y="2028619"/>
            <a:ext cx="51766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Discriminative model</a:t>
            </a:r>
          </a:p>
          <a:p>
            <a:r>
              <a:rPr lang="en-US" dirty="0" smtClean="0"/>
              <a:t>Not probabilistic</a:t>
            </a:r>
          </a:p>
          <a:p>
            <a:r>
              <a:rPr lang="en-US" dirty="0" smtClean="0"/>
              <a:t>Iterative solution</a:t>
            </a:r>
          </a:p>
          <a:p>
            <a:r>
              <a:rPr lang="en-US" dirty="0" smtClean="0"/>
              <a:t>No independence assumption</a:t>
            </a:r>
          </a:p>
          <a:p>
            <a:r>
              <a:rPr lang="en-US" dirty="0" smtClean="0"/>
              <a:t>Easy to write </a:t>
            </a:r>
          </a:p>
          <a:p>
            <a:r>
              <a:rPr lang="en-US" dirty="0" smtClean="0"/>
              <a:t>Medium-fast to learn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350" y="1288894"/>
            <a:ext cx="179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Perceptron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2007" y="1266342"/>
            <a:ext cx="2923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Logistic Regression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7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38143" cy="4351338"/>
          </a:xfrm>
        </p:spPr>
        <p:txBody>
          <a:bodyPr/>
          <a:lstStyle/>
          <a:p>
            <a:r>
              <a:rPr lang="en-US" dirty="0" smtClean="0"/>
              <a:t>Training examples:                  </a:t>
            </a:r>
            <a:r>
              <a:rPr lang="en-US" i="1" dirty="0" smtClean="0"/>
              <a:t>X </a:t>
            </a:r>
            <a:r>
              <a:rPr lang="en-US" dirty="0" smtClean="0"/>
              <a:t>= (</a:t>
            </a:r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  <a:r>
              <a:rPr lang="en-US" i="1" dirty="0" smtClean="0"/>
              <a:t>, x</a:t>
            </a:r>
            <a:r>
              <a:rPr lang="en-US" i="1" baseline="-25000" dirty="0" smtClean="0"/>
              <a:t>2</a:t>
            </a:r>
            <a:r>
              <a:rPr lang="en-US" i="1" dirty="0" smtClean="0"/>
              <a:t>, ...,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Labels of training examples: </a:t>
            </a:r>
            <a:r>
              <a:rPr lang="en-US" i="1" dirty="0" smtClean="0"/>
              <a:t>Y</a:t>
            </a:r>
            <a:r>
              <a:rPr lang="en-US" dirty="0" smtClean="0"/>
              <a:t> = (</a:t>
            </a:r>
            <a:r>
              <a:rPr lang="en-US" i="1" dirty="0" smtClean="0"/>
              <a:t>y</a:t>
            </a:r>
            <a:r>
              <a:rPr lang="en-US" i="1" baseline="-25000" dirty="0" smtClean="0"/>
              <a:t>1</a:t>
            </a:r>
            <a:r>
              <a:rPr lang="en-US" i="1" dirty="0" smtClean="0"/>
              <a:t>, y</a:t>
            </a:r>
            <a:r>
              <a:rPr lang="en-US" i="1" baseline="-25000" dirty="0" smtClean="0"/>
              <a:t>1</a:t>
            </a:r>
            <a:r>
              <a:rPr lang="en-US" i="1" dirty="0" smtClean="0"/>
              <a:t>, ..., </a:t>
            </a:r>
            <a:r>
              <a:rPr lang="en-US" i="1" dirty="0" err="1" smtClean="0"/>
              <a:t>y</a:t>
            </a:r>
            <a:r>
              <a:rPr lang="en-US" i="1" baseline="-25000" dirty="0" err="1" smtClean="0"/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classifier </a:t>
            </a:r>
            <a:r>
              <a:rPr lang="en-US" dirty="0" smtClean="0">
                <a:solidFill>
                  <a:srgbClr val="0070C0"/>
                </a:solidFill>
              </a:rPr>
              <a:t>C </a:t>
            </a:r>
            <a:r>
              <a:rPr lang="en-US" dirty="0" smtClean="0"/>
              <a:t>maps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dirty="0" smtClean="0"/>
              <a:t> to </a:t>
            </a:r>
            <a:r>
              <a:rPr lang="en-US" i="1" dirty="0" err="1" smtClean="0"/>
              <a:t>y</a:t>
            </a:r>
            <a:r>
              <a:rPr lang="en-US" i="1" baseline="-25000" dirty="0" err="1" smtClean="0"/>
              <a:t>i</a:t>
            </a:r>
            <a:endParaRPr lang="en-US" baseline="-25000" dirty="0"/>
          </a:p>
          <a:p>
            <a:r>
              <a:rPr lang="en-US" dirty="0" smtClean="0"/>
              <a:t>A learner </a:t>
            </a:r>
            <a:r>
              <a:rPr lang="en-US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 infers </a:t>
            </a:r>
            <a:r>
              <a:rPr lang="en-US" dirty="0" smtClean="0">
                <a:solidFill>
                  <a:srgbClr val="0070C0"/>
                </a:solidFill>
              </a:rPr>
              <a:t>C </a:t>
            </a:r>
            <a:r>
              <a:rPr lang="en-US" dirty="0" smtClean="0"/>
              <a:t>from (</a:t>
            </a:r>
            <a:r>
              <a:rPr lang="en-US" i="1" dirty="0" smtClean="0"/>
              <a:t>X, Y</a:t>
            </a:r>
            <a:r>
              <a:rPr lang="en-US" dirty="0" smtClean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826171" y="3102428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493828" y="443650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74841" y="4436506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06474" y="316738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</a:t>
            </a:r>
            <a:r>
              <a:rPr lang="en-US" sz="2800" i="1" baseline="-25000" dirty="0" smtClean="0"/>
              <a:t>i</a:t>
            </a:r>
            <a:endParaRPr lang="en-US" sz="2800" i="1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1111811" y="316824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y</a:t>
            </a:r>
            <a:r>
              <a:rPr lang="en-US" sz="2800" i="1" baseline="-25000" dirty="0" err="1" smtClean="0"/>
              <a:t>i</a:t>
            </a:r>
            <a:endParaRPr lang="en-US" sz="2800" i="1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174841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326659" y="342900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101" y="4256766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47468" y="4518377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7686" y="465331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446053" y="4914923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56979" y="47799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/>
      <p:bldP spid="9" grpId="0"/>
      <p:bldP spid="12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 how </a:t>
            </a:r>
            <a:r>
              <a:rPr lang="en-US" b="1" dirty="0" smtClean="0"/>
              <a:t>training data </a:t>
            </a:r>
            <a:r>
              <a:rPr lang="en-US" dirty="0" smtClean="0"/>
              <a:t>and </a:t>
            </a:r>
            <a:r>
              <a:rPr lang="en-US" b="1" dirty="0" smtClean="0"/>
              <a:t>supervised learning</a:t>
            </a:r>
            <a:r>
              <a:rPr lang="en-US" dirty="0" smtClean="0"/>
              <a:t> can produce a better classifier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Classifier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takes an </a:t>
            </a:r>
            <a:r>
              <a:rPr lang="en-US" i="1" dirty="0" smtClean="0"/>
              <a:t>input</a:t>
            </a:r>
            <a:r>
              <a:rPr lang="en-US" dirty="0" smtClean="0"/>
              <a:t> (such as a text document) and predicts an </a:t>
            </a:r>
            <a:r>
              <a:rPr lang="en-US" i="1" dirty="0" smtClean="0"/>
              <a:t>output</a:t>
            </a:r>
            <a:r>
              <a:rPr lang="en-US" dirty="0" smtClean="0"/>
              <a:t> (such as a class label)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Learner </a:t>
            </a:r>
            <a:r>
              <a:rPr lang="en-US" dirty="0" smtClean="0"/>
              <a:t>takes </a:t>
            </a:r>
            <a:r>
              <a:rPr lang="en-US" i="1" dirty="0" smtClean="0"/>
              <a:t>training data</a:t>
            </a:r>
            <a:r>
              <a:rPr lang="en-US" dirty="0" smtClean="0"/>
              <a:t> and produces (statistics necessary for) the classifier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38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Because most pieces of text are unique, it's not very practical to assume the one being classified is in the training data</a:t>
            </a:r>
          </a:p>
          <a:p>
            <a:pPr lvl="1"/>
            <a:r>
              <a:rPr lang="en-US" dirty="0" smtClean="0"/>
              <a:t>though it is in the library of Babel!</a:t>
            </a:r>
          </a:p>
          <a:p>
            <a:pPr lvl="1"/>
            <a:r>
              <a:rPr lang="en-US" dirty="0" smtClean="0"/>
              <a:t>We need to make </a:t>
            </a:r>
            <a:r>
              <a:rPr lang="en-US" b="1" dirty="0" smtClean="0"/>
              <a:t>modeling assumptions</a:t>
            </a:r>
            <a:r>
              <a:rPr lang="en-US" dirty="0" smtClean="0"/>
              <a:t> that help the learner to </a:t>
            </a:r>
            <a:r>
              <a:rPr lang="en-US" b="1" dirty="0" smtClean="0"/>
              <a:t>generalize</a:t>
            </a:r>
            <a:r>
              <a:rPr lang="en-US" dirty="0" smtClean="0"/>
              <a:t> to unseen inputs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Naive Bayes</a:t>
            </a:r>
            <a:r>
              <a:rPr lang="en-US" dirty="0" smtClean="0"/>
              <a:t> model and </a:t>
            </a:r>
            <a:r>
              <a:rPr lang="en-US" b="1" dirty="0" smtClean="0"/>
              <a:t>Bag of Words</a:t>
            </a:r>
            <a:r>
              <a:rPr lang="en-US" dirty="0" smtClean="0"/>
              <a:t> assumption are a simple, fast probabilistic approach to text </a:t>
            </a:r>
            <a:r>
              <a:rPr lang="en-US" dirty="0" smtClean="0"/>
              <a:t>classification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Perceptron</a:t>
            </a:r>
            <a:r>
              <a:rPr lang="en-US" dirty="0" smtClean="0"/>
              <a:t> allows more arbitrary features at the cost of slower learning and a requirement of more data</a:t>
            </a:r>
          </a:p>
          <a:p>
            <a:r>
              <a:rPr lang="en-US" b="1" dirty="0" smtClean="0"/>
              <a:t>Logistic Regression</a:t>
            </a:r>
            <a:r>
              <a:rPr lang="en-US" dirty="0" smtClean="0"/>
              <a:t> adds probabilities back into the arbitrary feature and weight capability of perceptron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2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Counting-based Learner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345542" y="1429431"/>
            <a:ext cx="5500915" cy="4521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collections import Counter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 = Counter()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x, y in zip(X, Y):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w in x: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if y ==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scores[w]+=1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== '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neg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':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scores[w]-=1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good, bad = set(), set()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w, score in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scores.items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if score&gt;=0: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good.add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else: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bad.add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good, bad 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5479" y="4642529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63846" y="490414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94064" y="503907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62431" y="53006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9938541" y="50879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44206" y="541450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9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Probabilistic Classifier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7658" y="4257675"/>
            <a:ext cx="5638800" cy="169318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&lt;model for p(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y|X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)&gt;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probs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[X]</a:t>
            </a:r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098971" y="5080000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4401" y="5114182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</a:t>
            </a: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2547001" y="5406570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846457" y="5464625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30229" y="5172237"/>
            <a:ext cx="369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y</a:t>
            </a:r>
            <a:endParaRPr lang="en-US" sz="3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497384" y="1690688"/>
            <a:ext cx="8037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Experiment: "people wrote reviews of movies" 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497384" y="2225357"/>
            <a:ext cx="5911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Outcomes (</a:t>
            </a:r>
            <a:r>
              <a:rPr lang="en-US" sz="3200" dirty="0" err="1" smtClean="0"/>
              <a:t>Ω</a:t>
            </a:r>
            <a:r>
              <a:rPr lang="en-US" sz="3200" dirty="0" smtClean="0"/>
              <a:t>): all possible reviews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497383" y="2760026"/>
            <a:ext cx="10746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Events: Y=</a:t>
            </a:r>
            <a:r>
              <a:rPr lang="en-US" sz="3200" dirty="0" err="1" smtClean="0"/>
              <a:t>pos</a:t>
            </a:r>
            <a:r>
              <a:rPr lang="en-US" sz="3200" dirty="0" smtClean="0"/>
              <a:t>: all positive reviews. Y=</a:t>
            </a:r>
            <a:r>
              <a:rPr lang="en-US" sz="3200" dirty="0" err="1" smtClean="0"/>
              <a:t>neg</a:t>
            </a:r>
            <a:r>
              <a:rPr lang="en-US" sz="3200" dirty="0" smtClean="0"/>
              <a:t> = all negative reviews</a:t>
            </a:r>
            <a:br>
              <a:rPr lang="en-US" sz="3200" dirty="0" smtClean="0"/>
            </a:br>
            <a:r>
              <a:rPr lang="en-US" sz="3200" dirty="0" smtClean="0"/>
              <a:t>              X=34925: "when review 34925 was written"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06901" y="6019797"/>
            <a:ext cx="10978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MLE is not going to work (review 34925 shouldn't be in training)!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7125606" y="315669"/>
            <a:ext cx="4943475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Review #34925: "Filled with horrific dialogue</a:t>
            </a:r>
            <a:r>
              <a:rPr lang="en-US" dirty="0">
                <a:solidFill>
                  <a:schemeClr val="bg1"/>
                </a:solidFill>
              </a:rPr>
              <a:t>, laughable </a:t>
            </a:r>
            <a:r>
              <a:rPr lang="en-US" dirty="0" smtClean="0">
                <a:solidFill>
                  <a:schemeClr val="bg1"/>
                </a:solidFill>
              </a:rPr>
              <a:t>characters</a:t>
            </a:r>
            <a:r>
              <a:rPr lang="en-US" dirty="0">
                <a:solidFill>
                  <a:schemeClr val="bg1"/>
                </a:solidFill>
              </a:rPr>
              <a:t>, a laughable plot, </a:t>
            </a:r>
            <a:r>
              <a:rPr lang="en-US" dirty="0" smtClean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chemeClr val="bg1"/>
                </a:solidFill>
              </a:rPr>
              <a:t>really </a:t>
            </a:r>
            <a:r>
              <a:rPr lang="en-US" dirty="0" smtClean="0">
                <a:solidFill>
                  <a:schemeClr val="bg1"/>
                </a:solidFill>
              </a:rPr>
              <a:t>no interesting </a:t>
            </a:r>
            <a:r>
              <a:rPr lang="en-US" dirty="0">
                <a:solidFill>
                  <a:schemeClr val="bg1"/>
                </a:solidFill>
              </a:rPr>
              <a:t>stakes during this film, "Star </a:t>
            </a:r>
            <a:endParaRPr lang="en-US" dirty="0" smtClean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Wars Episode I: The Phantom Menace" is not at all what I wanted from a film that is supposed to be the huge opening to the segue into the fantastic Original Trilogy. The positives include the score, the </a:t>
            </a:r>
            <a:r>
              <a:rPr lang="en-US" dirty="0" smtClean="0">
                <a:solidFill>
                  <a:schemeClr val="bg1"/>
                </a:solidFill>
              </a:rPr>
              <a:t>sound..."</a:t>
            </a:r>
            <a:endParaRPr lang="en-US" dirty="0" smtClean="0">
              <a:solidFill>
                <a:schemeClr val="bg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3" grpId="0"/>
      <p:bldP spid="14" grpId="0"/>
      <p:bldP spid="15" grpId="0"/>
      <p:bldP spid="6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Library of Babel (Borges, 1941)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105525" cy="4632325"/>
          </a:xfrm>
        </p:spPr>
        <p:txBody>
          <a:bodyPr/>
          <a:lstStyle/>
          <a:p>
            <a:r>
              <a:rPr lang="en-US" dirty="0" smtClean="0"/>
              <a:t>Contains all 1.3m-word </a:t>
            </a:r>
            <a:r>
              <a:rPr lang="en-US" dirty="0" smtClean="0"/>
              <a:t>texts, organized</a:t>
            </a:r>
            <a:endParaRPr lang="en-US" dirty="0" smtClean="0"/>
          </a:p>
          <a:p>
            <a:r>
              <a:rPr lang="en-US" dirty="0" smtClean="0"/>
              <a:t>A lot of it looks like junk</a:t>
            </a:r>
          </a:p>
          <a:p>
            <a:r>
              <a:rPr lang="en-US" dirty="0" smtClean="0"/>
              <a:t>But all useful texts are in here too!</a:t>
            </a:r>
          </a:p>
          <a:p>
            <a:r>
              <a:rPr lang="en-US" dirty="0" smtClean="0"/>
              <a:t>What's it like to be a librarian?</a:t>
            </a:r>
          </a:p>
          <a:p>
            <a:r>
              <a:rPr lang="en-US" dirty="0" smtClean="0"/>
              <a:t>Look up your favorite piece of text at https://</a:t>
            </a:r>
            <a:r>
              <a:rPr lang="en-US" dirty="0" err="1" smtClean="0"/>
              <a:t>libraryofbabel.info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236" y="1912935"/>
            <a:ext cx="3365564" cy="445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11772</TotalTime>
  <Words>4804</Words>
  <Application>Microsoft Macintosh PowerPoint</Application>
  <PresentationFormat>Widescreen</PresentationFormat>
  <Paragraphs>960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Calibri</vt:lpstr>
      <vt:lpstr>Calibri Light</vt:lpstr>
      <vt:lpstr>Cambria Math</vt:lpstr>
      <vt:lpstr>Courier New</vt:lpstr>
      <vt:lpstr>Mangal</vt:lpstr>
      <vt:lpstr>Arial</vt:lpstr>
      <vt:lpstr>Office Theme</vt:lpstr>
      <vt:lpstr>Lecture 5: Naive Bayes Classification, Features,  Linear Models, Perceptron </vt:lpstr>
      <vt:lpstr>Sentiment Analysis</vt:lpstr>
      <vt:lpstr>Our Previous Rule-Based Classifier</vt:lpstr>
      <vt:lpstr>Supervised Classification</vt:lpstr>
      <vt:lpstr>Our Previous Rule-Based Classifier</vt:lpstr>
      <vt:lpstr>Notation</vt:lpstr>
      <vt:lpstr>Counting-based Learner</vt:lpstr>
      <vt:lpstr>A Probabilistic Classifier</vt:lpstr>
      <vt:lpstr>Aside: Library of Babel (Borges, 1941)</vt:lpstr>
      <vt:lpstr>A probabilistic model that generalizes</vt:lpstr>
      <vt:lpstr>PowerPoint Presentation</vt:lpstr>
      <vt:lpstr>A probabilistic model that generalizes</vt:lpstr>
      <vt:lpstr>A probabilistic model that generalizes</vt:lpstr>
      <vt:lpstr>Quiz 1</vt:lpstr>
      <vt:lpstr>Quiz 2</vt:lpstr>
      <vt:lpstr>Quiz 3</vt:lpstr>
      <vt:lpstr>A probabilistic model that generalizes</vt:lpstr>
      <vt:lpstr>Is this a good model?</vt:lpstr>
      <vt:lpstr>Naive Bayes Classifier</vt:lpstr>
      <vt:lpstr>Naive Bayes Learner</vt:lpstr>
      <vt:lpstr>Parameters</vt:lpstr>
      <vt:lpstr>Practicalities: Smoothing</vt:lpstr>
      <vt:lpstr>Laplace (add-1) smoothing</vt:lpstr>
      <vt:lpstr>Laplace (add-1) smoothing</vt:lpstr>
      <vt:lpstr>Generalization: Additive (Lidstone) Smoothing</vt:lpstr>
      <vt:lpstr>Practicalities: Underflow</vt:lpstr>
      <vt:lpstr>Avoiding Underflow with Logs</vt:lpstr>
      <vt:lpstr>Noisy Channel Model</vt:lpstr>
      <vt:lpstr>Quiz 4</vt:lpstr>
      <vt:lpstr>Quiz 5</vt:lpstr>
      <vt:lpstr>Feature Engineering: getting better results</vt:lpstr>
      <vt:lpstr>Other Features</vt:lpstr>
      <vt:lpstr>Naive Bayes Assumption Revisited</vt:lpstr>
      <vt:lpstr>Feature Engineering in Labeling Tasks</vt:lpstr>
      <vt:lpstr>How To Choose Features?</vt:lpstr>
      <vt:lpstr>What Features? What Parameters? How to Choose?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Feature Engineering for WSD</vt:lpstr>
      <vt:lpstr>Slight Notation Correction </vt:lpstr>
      <vt:lpstr>Perceptron: An Error-Driven Learner/Classifier</vt:lpstr>
      <vt:lpstr>What's Going On Here (I)?</vt:lpstr>
      <vt:lpstr>What's Going On Here (II)?</vt:lpstr>
      <vt:lpstr>What's Going On Here (III)?</vt:lpstr>
      <vt:lpstr>Loss Gradient for Perceptron</vt:lpstr>
      <vt:lpstr>Other Perceptron Notes</vt:lpstr>
      <vt:lpstr>Perceptron Vs. Naive Bayes</vt:lpstr>
      <vt:lpstr>Can We Use All These Weights and Still Be Probabilistic?</vt:lpstr>
      <vt:lpstr>Making the score function probabilistic</vt:lpstr>
      <vt:lpstr>Maximizing Likelihood = Maximizing log likelihood</vt:lpstr>
      <vt:lpstr>Maximizing Log Likelihood = Minimizing Log Loss</vt:lpstr>
      <vt:lpstr>Loss Gradient for Logistic Regression (aka Maximum Entropy) </vt:lpstr>
      <vt:lpstr>Gradient Update of Logistic Regression vs Perceptron</vt:lpstr>
      <vt:lpstr>Perceptron Vs. Logistic Regression </vt:lpstr>
      <vt:lpstr>Conclusions</vt:lpstr>
      <vt:lpstr>Conclusions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4: Naive Bayes Classification </dc:title>
  <dc:creator>Jonathan May</dc:creator>
  <cp:lastModifiedBy>Jonathan May</cp:lastModifiedBy>
  <cp:revision>159</cp:revision>
  <cp:lastPrinted>2017-09-06T05:53:29Z</cp:lastPrinted>
  <dcterms:created xsi:type="dcterms:W3CDTF">2017-08-30T21:07:33Z</dcterms:created>
  <dcterms:modified xsi:type="dcterms:W3CDTF">2017-09-08T04:30:15Z</dcterms:modified>
</cp:coreProperties>
</file>